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Lst>
  <p:sldSz cx="12192000" cy="6858000"/>
  <p:notesSz cx="6858000" cy="9144000"/>
  <p:embeddedFontLst>
    <p:embeddedFont>
      <p:font typeface="Arial Bold" panose="020B0604020202020204" charset="0"/>
      <p:regular r:id="rId188"/>
    </p:embeddedFont>
    <p:embeddedFont>
      <p:font typeface="Calibri (MS)" panose="020B0604020202020204" charset="0"/>
      <p:regular r:id="rId189"/>
    </p:embeddedFont>
    <p:embeddedFont>
      <p:font typeface="Calibri (MS) Bold" panose="020B0604020202020204" charset="0"/>
      <p:regular r:id="rId190"/>
    </p:embeddedFont>
    <p:embeddedFont>
      <p:font typeface="Calibri (MS) Bold Italics" panose="020B0604020202020204" charset="0"/>
      <p:regular r:id="rId191"/>
    </p:embeddedFont>
    <p:embeddedFont>
      <p:font typeface="Calibri (MS) Italics" panose="020B0604020202020204" charset="0"/>
      <p:regular r:id="rId192"/>
    </p:embeddedFont>
    <p:embeddedFont>
      <p:font typeface="Consolas Bold" panose="020B0709020204030204" pitchFamily="49" charset="0"/>
      <p:regular r:id="rId193"/>
      <p:bold r:id="rId194"/>
    </p:embeddedFont>
    <p:embeddedFont>
      <p:font typeface="Courier New OS" panose="020B0604020202020204" charset="0"/>
      <p:regular r:id="rId195"/>
    </p:embeddedFont>
    <p:embeddedFont>
      <p:font typeface="IBM Plex Sans" panose="020B0503050203000203" pitchFamily="34" charset="0"/>
      <p:regular r:id="rId196"/>
    </p:embeddedFont>
    <p:embeddedFont>
      <p:font typeface="IBM Plex Sans Condensed" panose="020B0506050203000203" pitchFamily="34" charset="-93"/>
      <p:regular r:id="rId197"/>
    </p:embeddedFont>
    <p:embeddedFont>
      <p:font typeface="IBM Plex Sans Condensed Italics" panose="020B0604020202020204" charset="-93"/>
      <p:regular r:id="rId1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2" autoAdjust="0"/>
    <p:restoredTop sz="94622" autoAdjust="0"/>
  </p:normalViewPr>
  <p:slideViewPr>
    <p:cSldViewPr>
      <p:cViewPr varScale="1">
        <p:scale>
          <a:sx n="65" d="100"/>
          <a:sy n="65" d="100"/>
        </p:scale>
        <p:origin x="79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4.fntdata"/><Relationship Id="rId196" Type="http://schemas.openxmlformats.org/officeDocument/2006/relationships/font" Target="fonts/font9.fntdata"/><Relationship Id="rId20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5.fntdata"/><Relationship Id="rId197" Type="http://schemas.openxmlformats.org/officeDocument/2006/relationships/font" Target="fonts/font10.fntdata"/><Relationship Id="rId20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1.fntdata"/><Relationship Id="rId172" Type="http://schemas.openxmlformats.org/officeDocument/2006/relationships/slide" Target="slides/slide171.xml"/><Relationship Id="rId193" Type="http://schemas.openxmlformats.org/officeDocument/2006/relationships/font" Target="fonts/font6.fntdata"/><Relationship Id="rId20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7.fntdata"/><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8.fntdata"/><Relationship Id="rId190"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20.svg"/><Relationship Id="rId12" Type="http://schemas.openxmlformats.org/officeDocument/2006/relationships/image" Target="../media/image60.jpeg"/><Relationship Id="rId17" Type="http://schemas.openxmlformats.org/officeDocument/2006/relationships/hyperlink" Target="https://trends.google.com.vn/trends/explore?date=today%203-m&amp;q=React,Angular,Vue&amp;hl=vi" TargetMode="External"/><Relationship Id="rId2" Type="http://schemas.openxmlformats.org/officeDocument/2006/relationships/image" Target="../media/image1.png"/><Relationship Id="rId16"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63.png"/><Relationship Id="rId10" Type="http://schemas.openxmlformats.org/officeDocument/2006/relationships/image" Target="../media/image23.svg"/><Relationship Id="rId4" Type="http://schemas.openxmlformats.org/officeDocument/2006/relationships/image" Target="../media/image59.png"/><Relationship Id="rId9" Type="http://schemas.openxmlformats.org/officeDocument/2006/relationships/image" Target="../media/image22.png"/><Relationship Id="rId14" Type="http://schemas.openxmlformats.org/officeDocument/2006/relationships/image" Target="../media/image62.svg"/></Relationships>
</file>

<file path=ppt/slides/_rels/slide100.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3.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334.jpeg"/></Relationships>
</file>

<file path=ppt/slides/_rels/slide102.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6.jpeg"/><Relationship Id="rId2" Type="http://schemas.openxmlformats.org/officeDocument/2006/relationships/image" Target="../media/image79.png"/><Relationship Id="rId16" Type="http://schemas.openxmlformats.org/officeDocument/2006/relationships/image" Target="../media/image34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39.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38.jpeg"/></Relationships>
</file>

<file path=ppt/slides/_rels/slide104.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3.jpeg"/></Relationships>
</file>

<file path=ppt/slides/_rels/slide105.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8.jpeg"/></Relationships>
</file>

<file path=ppt/slides/_rels/slide107.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3.jpeg"/></Relationships>
</file>

<file path=ppt/slides/_rels/slide109.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5.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58.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7.png"/></Relationships>
</file>

<file path=ppt/slides/_rels/slide111.xml.rels><?xml version="1.0" encoding="UTF-8" standalone="yes"?>
<Relationships xmlns="http://schemas.openxmlformats.org/package/2006/relationships"><Relationship Id="rId3" Type="http://schemas.openxmlformats.org/officeDocument/2006/relationships/image" Target="../media/image35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6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5.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66.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67.jpeg"/></Relationships>
</file>

<file path=ppt/slides/_rels/slide116.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8.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6.pn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 Id="rId9" Type="http://schemas.openxmlformats.org/officeDocument/2006/relationships/image" Target="../media/image72.svg"/></Relationships>
</file>

<file path=ppt/slides/_rels/slide120.xml.rels><?xml version="1.0" encoding="UTF-8" standalone="yes"?>
<Relationships xmlns="http://schemas.openxmlformats.org/package/2006/relationships"><Relationship Id="rId3" Type="http://schemas.openxmlformats.org/officeDocument/2006/relationships/image" Target="../media/image37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5.jpeg"/></Relationships>
</file>

<file path=ppt/slides/_rels/slide12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7.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8.jpeg"/></Relationships>
</file>

<file path=ppt/slides/_rels/slide12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2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3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86.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85.jpeg"/></Relationships>
</file>

<file path=ppt/slides/_rels/slide12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5.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jpe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2.jpeg"/></Relationships>
</file>

<file path=ppt/slides/_rels/slide131.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5.jpeg"/><Relationship Id="rId2" Type="http://schemas.openxmlformats.org/officeDocument/2006/relationships/image" Target="../media/image79.png"/><Relationship Id="rId16" Type="http://schemas.openxmlformats.org/officeDocument/2006/relationships/image" Target="../media/image39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6.jpeg"/></Relationships>
</file>

<file path=ppt/slides/_rels/slide13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8.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3.jpeg"/></Relationships>
</file>

<file path=ppt/slides/_rels/slide134.xml.rels><?xml version="1.0" encoding="UTF-8" standalone="yes"?>
<Relationships xmlns="http://schemas.openxmlformats.org/package/2006/relationships"><Relationship Id="rId3" Type="http://schemas.openxmlformats.org/officeDocument/2006/relationships/image" Target="../media/image39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40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02.jpeg"/></Relationships>
</file>

<file path=ppt/slides/_rels/slide136.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40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9.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7.png"/><Relationship Id="rId18" Type="http://schemas.openxmlformats.org/officeDocument/2006/relationships/image" Target="../media/image85.jpeg"/><Relationship Id="rId3" Type="http://schemas.openxmlformats.org/officeDocument/2006/relationships/image" Target="../media/image22.png"/><Relationship Id="rId21" Type="http://schemas.openxmlformats.org/officeDocument/2006/relationships/image" Target="../media/image88.jpeg"/><Relationship Id="rId7" Type="http://schemas.openxmlformats.org/officeDocument/2006/relationships/image" Target="../media/image73.png"/><Relationship Id="rId12" Type="http://schemas.openxmlformats.org/officeDocument/2006/relationships/image" Target="../media/image66.jpeg"/><Relationship Id="rId17" Type="http://schemas.openxmlformats.org/officeDocument/2006/relationships/image" Target="../media/image84.jpeg"/><Relationship Id="rId2" Type="http://schemas.openxmlformats.org/officeDocument/2006/relationships/image" Target="../media/image79.png"/><Relationship Id="rId16" Type="http://schemas.openxmlformats.org/officeDocument/2006/relationships/image" Target="../media/image83.jpeg"/><Relationship Id="rId20" Type="http://schemas.openxmlformats.org/officeDocument/2006/relationships/image" Target="../media/image8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82.jpeg"/><Relationship Id="rId10" Type="http://schemas.openxmlformats.org/officeDocument/2006/relationships/image" Target="../media/image75.png"/><Relationship Id="rId19" Type="http://schemas.openxmlformats.org/officeDocument/2006/relationships/image" Target="../media/image86.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81.svg"/></Relationships>
</file>

<file path=ppt/slides/_rels/slide140.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image" Target="../media/image410.jpe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1.xml.rels><?xml version="1.0" encoding="UTF-8" standalone="yes"?>
<Relationships xmlns="http://schemas.openxmlformats.org/package/2006/relationships"><Relationship Id="rId3" Type="http://schemas.openxmlformats.org/officeDocument/2006/relationships/image" Target="../media/image4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22.png"/><Relationship Id="rId7" Type="http://schemas.openxmlformats.org/officeDocument/2006/relationships/image" Target="../media/image412.png"/><Relationship Id="rId12" Type="http://schemas.openxmlformats.org/officeDocument/2006/relationships/image" Target="../media/image41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3.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18.jpeg"/><Relationship Id="rId3" Type="http://schemas.openxmlformats.org/officeDocument/2006/relationships/image" Target="../media/image22.png"/><Relationship Id="rId7" Type="http://schemas.openxmlformats.org/officeDocument/2006/relationships/image" Target="../media/image415.png"/><Relationship Id="rId12" Type="http://schemas.openxmlformats.org/officeDocument/2006/relationships/image" Target="../media/image417.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4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5.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3.jpeg"/><Relationship Id="rId18" Type="http://schemas.openxmlformats.org/officeDocument/2006/relationships/image" Target="../media/image428.sv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2.jpeg"/><Relationship Id="rId17" Type="http://schemas.openxmlformats.org/officeDocument/2006/relationships/image" Target="../media/image427.png"/><Relationship Id="rId2" Type="http://schemas.openxmlformats.org/officeDocument/2006/relationships/image" Target="../media/image79.png"/><Relationship Id="rId16" Type="http://schemas.openxmlformats.org/officeDocument/2006/relationships/image" Target="../media/image426.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2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24.png"/></Relationships>
</file>

<file path=ppt/slides/_rels/slide14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3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32.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31.png"/></Relationships>
</file>

<file path=ppt/slides/_rels/slide147.xml.rels><?xml version="1.0" encoding="UTF-8" standalone="yes"?>
<Relationships xmlns="http://schemas.openxmlformats.org/package/2006/relationships"><Relationship Id="rId3" Type="http://schemas.openxmlformats.org/officeDocument/2006/relationships/image" Target="../media/image4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image" Target="../media/image22.png"/><Relationship Id="rId7" Type="http://schemas.openxmlformats.org/officeDocument/2006/relationships/image" Target="../media/image43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49.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22.png"/><Relationship Id="rId7" Type="http://schemas.openxmlformats.org/officeDocument/2006/relationships/image" Target="../media/image438.png"/><Relationship Id="rId12" Type="http://schemas.openxmlformats.org/officeDocument/2006/relationships/image" Target="../media/image44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0.svg"/><Relationship Id="rId18" Type="http://schemas.openxmlformats.org/officeDocument/2006/relationships/image" Target="../media/image95.jpeg"/><Relationship Id="rId3" Type="http://schemas.openxmlformats.org/officeDocument/2006/relationships/image" Target="../media/image22.png"/><Relationship Id="rId21" Type="http://schemas.openxmlformats.org/officeDocument/2006/relationships/image" Target="../media/image98.jpeg"/><Relationship Id="rId7" Type="http://schemas.openxmlformats.org/officeDocument/2006/relationships/image" Target="../media/image73.png"/><Relationship Id="rId12" Type="http://schemas.openxmlformats.org/officeDocument/2006/relationships/image" Target="../media/image89.png"/><Relationship Id="rId17" Type="http://schemas.openxmlformats.org/officeDocument/2006/relationships/image" Target="../media/image94.jpeg"/><Relationship Id="rId2" Type="http://schemas.openxmlformats.org/officeDocument/2006/relationships/image" Target="../media/image79.png"/><Relationship Id="rId16" Type="http://schemas.openxmlformats.org/officeDocument/2006/relationships/image" Target="../media/image93.jpeg"/><Relationship Id="rId20"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96.jpe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91.jpeg"/><Relationship Id="rId22" Type="http://schemas.openxmlformats.org/officeDocument/2006/relationships/image" Target="../media/image99.jpeg"/></Relationships>
</file>

<file path=ppt/slides/_rels/slide150.xml.rels><?xml version="1.0" encoding="UTF-8" standalone="yes"?>
<Relationships xmlns="http://schemas.openxmlformats.org/package/2006/relationships"><Relationship Id="rId3" Type="http://schemas.openxmlformats.org/officeDocument/2006/relationships/image" Target="../media/image4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445.jpeg"/><Relationship Id="rId18" Type="http://schemas.openxmlformats.org/officeDocument/2006/relationships/image" Target="../media/image450.jpeg"/><Relationship Id="rId3" Type="http://schemas.openxmlformats.org/officeDocument/2006/relationships/image" Target="../media/image22.png"/><Relationship Id="rId21" Type="http://schemas.openxmlformats.org/officeDocument/2006/relationships/image" Target="../media/image453.svg"/><Relationship Id="rId7" Type="http://schemas.openxmlformats.org/officeDocument/2006/relationships/image" Target="../media/image442.png"/><Relationship Id="rId12" Type="http://schemas.openxmlformats.org/officeDocument/2006/relationships/image" Target="../media/image444.jpeg"/><Relationship Id="rId17" Type="http://schemas.openxmlformats.org/officeDocument/2006/relationships/image" Target="../media/image449.svg"/><Relationship Id="rId2" Type="http://schemas.openxmlformats.org/officeDocument/2006/relationships/image" Target="../media/image79.png"/><Relationship Id="rId16" Type="http://schemas.openxmlformats.org/officeDocument/2006/relationships/image" Target="../media/image448.png"/><Relationship Id="rId20" Type="http://schemas.openxmlformats.org/officeDocument/2006/relationships/image" Target="../media/image45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6.png"/><Relationship Id="rId5" Type="http://schemas.openxmlformats.org/officeDocument/2006/relationships/image" Target="../media/image21.png"/><Relationship Id="rId15" Type="http://schemas.openxmlformats.org/officeDocument/2006/relationships/image" Target="../media/image447.jpeg"/><Relationship Id="rId23" Type="http://schemas.openxmlformats.org/officeDocument/2006/relationships/hyperlink" Target="http://react.tuhoc.cc/" TargetMode="External"/><Relationship Id="rId10" Type="http://schemas.openxmlformats.org/officeDocument/2006/relationships/image" Target="../media/image437.svg"/><Relationship Id="rId19" Type="http://schemas.openxmlformats.org/officeDocument/2006/relationships/image" Target="../media/image451.jpe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446.jpeg"/><Relationship Id="rId22" Type="http://schemas.openxmlformats.org/officeDocument/2006/relationships/hyperlink" Target="http://js.tuhoc.cc/"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45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58.jpeg"/><Relationship Id="rId3" Type="http://schemas.openxmlformats.org/officeDocument/2006/relationships/image" Target="../media/image22.png"/><Relationship Id="rId7" Type="http://schemas.openxmlformats.org/officeDocument/2006/relationships/image" Target="../media/image455.png"/><Relationship Id="rId12" Type="http://schemas.openxmlformats.org/officeDocument/2006/relationships/image" Target="../media/image45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4.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62.jpeg"/><Relationship Id="rId3" Type="http://schemas.openxmlformats.org/officeDocument/2006/relationships/image" Target="../media/image22.png"/><Relationship Id="rId7" Type="http://schemas.openxmlformats.org/officeDocument/2006/relationships/image" Target="../media/image459.png"/><Relationship Id="rId12" Type="http://schemas.openxmlformats.org/officeDocument/2006/relationships/image" Target="../media/image46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5.xml.rels><?xml version="1.0" encoding="UTF-8" standalone="yes"?>
<Relationships xmlns="http://schemas.openxmlformats.org/package/2006/relationships"><Relationship Id="rId3" Type="http://schemas.openxmlformats.org/officeDocument/2006/relationships/image" Target="../media/image46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67.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7.xml.rels><?xml version="1.0" encoding="UTF-8" standalone="yes"?>
<Relationships xmlns="http://schemas.openxmlformats.org/package/2006/relationships"><Relationship Id="rId3" Type="http://schemas.openxmlformats.org/officeDocument/2006/relationships/image" Target="../media/image46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9.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6.png"/><Relationship Id="rId3" Type="http://schemas.openxmlformats.org/officeDocument/2006/relationships/image" Target="../media/image22.png"/><Relationship Id="rId7" Type="http://schemas.openxmlformats.org/officeDocument/2006/relationships/image" Target="../media/image471.png"/><Relationship Id="rId12" Type="http://schemas.openxmlformats.org/officeDocument/2006/relationships/image" Target="../media/image47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74.svg"/><Relationship Id="rId5" Type="http://schemas.openxmlformats.org/officeDocument/2006/relationships/image" Target="../media/image21.png"/><Relationship Id="rId15" Type="http://schemas.openxmlformats.org/officeDocument/2006/relationships/image" Target="../media/image478.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73.png"/><Relationship Id="rId14" Type="http://schemas.openxmlformats.org/officeDocument/2006/relationships/image" Target="../media/image477.sv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1.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0.jpeg"/><Relationship Id="rId17" Type="http://schemas.openxmlformats.org/officeDocument/2006/relationships/image" Target="../media/image105.jpeg"/><Relationship Id="rId2" Type="http://schemas.openxmlformats.org/officeDocument/2006/relationships/image" Target="../media/image79.png"/><Relationship Id="rId16"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3.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2.jpeg"/></Relationships>
</file>

<file path=ppt/slides/_rels/slide160.xml.rels><?xml version="1.0" encoding="UTF-8" standalone="yes"?>
<Relationships xmlns="http://schemas.openxmlformats.org/package/2006/relationships"><Relationship Id="rId8" Type="http://schemas.openxmlformats.org/officeDocument/2006/relationships/image" Target="../media/image479.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80.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36.png"/></Relationships>
</file>

<file path=ppt/slides/_rels/slide161.xml.rels><?xml version="1.0" encoding="UTF-8" standalone="yes"?>
<Relationships xmlns="http://schemas.openxmlformats.org/package/2006/relationships"><Relationship Id="rId3" Type="http://schemas.openxmlformats.org/officeDocument/2006/relationships/image" Target="../media/image4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3.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86.jpeg"/></Relationships>
</file>

<file path=ppt/slides/_rels/slide164.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5.xml.rels><?xml version="1.0" encoding="UTF-8" standalone="yes"?>
<Relationships xmlns="http://schemas.openxmlformats.org/package/2006/relationships"><Relationship Id="rId3" Type="http://schemas.openxmlformats.org/officeDocument/2006/relationships/image" Target="../media/image4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495.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4.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3.jpeg"/></Relationships>
</file>

<file path=ppt/slides/_rels/slide167.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0.jpe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499.svg"/><Relationship Id="rId2" Type="http://schemas.openxmlformats.org/officeDocument/2006/relationships/image" Target="../media/image79.png"/><Relationship Id="rId16" Type="http://schemas.openxmlformats.org/officeDocument/2006/relationships/image" Target="../media/image49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7.jpeg"/><Relationship Id="rId10" Type="http://schemas.openxmlformats.org/officeDocument/2006/relationships/image" Target="../media/image71.png"/><Relationship Id="rId19" Type="http://schemas.openxmlformats.org/officeDocument/2006/relationships/hyperlink" Target="https://styled-components.com/" TargetMode="External"/><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6.jpeg"/></Relationships>
</file>

<file path=ppt/slides/_rels/slide168.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503.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2.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1.jpeg"/></Relationships>
</file>

<file path=ppt/slides/_rels/slide169.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8.jpeg"/><Relationship Id="rId3" Type="http://schemas.openxmlformats.org/officeDocument/2006/relationships/image" Target="../media/image22.png"/><Relationship Id="rId21" Type="http://schemas.openxmlformats.org/officeDocument/2006/relationships/hyperlink" Target="https://styled-components.com/" TargetMode="External"/><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07.jpeg"/><Relationship Id="rId2" Type="http://schemas.openxmlformats.org/officeDocument/2006/relationships/image" Target="../media/image79.png"/><Relationship Id="rId16" Type="http://schemas.openxmlformats.org/officeDocument/2006/relationships/image" Target="../media/image506.svg"/><Relationship Id="rId20" Type="http://schemas.openxmlformats.org/officeDocument/2006/relationships/image" Target="../media/image510.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5.png"/><Relationship Id="rId10" Type="http://schemas.openxmlformats.org/officeDocument/2006/relationships/image" Target="../media/image71.png"/><Relationship Id="rId19" Type="http://schemas.openxmlformats.org/officeDocument/2006/relationships/image" Target="../media/image509.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4.jpe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7.sv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9.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8.jpeg"/></Relationships>
</file>

<file path=ppt/slides/_rels/slide170.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14.svg"/><Relationship Id="rId3" Type="http://schemas.openxmlformats.org/officeDocument/2006/relationships/image" Target="../media/image22.png"/><Relationship Id="rId21" Type="http://schemas.openxmlformats.org/officeDocument/2006/relationships/image" Target="../media/image517.jpe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13.png"/><Relationship Id="rId2" Type="http://schemas.openxmlformats.org/officeDocument/2006/relationships/image" Target="../media/image79.png"/><Relationship Id="rId16" Type="http://schemas.openxmlformats.org/officeDocument/2006/relationships/image" Target="../media/image512.jpeg"/><Relationship Id="rId20" Type="http://schemas.openxmlformats.org/officeDocument/2006/relationships/image" Target="../media/image5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11.jpeg"/><Relationship Id="rId10" Type="http://schemas.openxmlformats.org/officeDocument/2006/relationships/image" Target="../media/image71.png"/><Relationship Id="rId19" Type="http://schemas.openxmlformats.org/officeDocument/2006/relationships/image" Target="../media/image515.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10.jpeg"/><Relationship Id="rId22" Type="http://schemas.openxmlformats.org/officeDocument/2006/relationships/hyperlink" Target="https://styled-components.com/"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3.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3.jpe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4.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5.jpeg"/><Relationship Id="rId18" Type="http://schemas.openxmlformats.org/officeDocument/2006/relationships/image" Target="../media/image53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4.jpeg"/><Relationship Id="rId17" Type="http://schemas.openxmlformats.org/officeDocument/2006/relationships/image" Target="../media/image529.jpeg"/><Relationship Id="rId2" Type="http://schemas.openxmlformats.org/officeDocument/2006/relationships/image" Target="../media/image79.png"/><Relationship Id="rId16" Type="http://schemas.openxmlformats.org/officeDocument/2006/relationships/image" Target="../media/image528.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27.svg"/><Relationship Id="rId10" Type="http://schemas.openxmlformats.org/officeDocument/2006/relationships/image" Target="../media/image71.png"/><Relationship Id="rId19" Type="http://schemas.openxmlformats.org/officeDocument/2006/relationships/image" Target="../media/image531.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26.png"/></Relationships>
</file>

<file path=ppt/slides/_rels/slide175.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2.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36.jpeg"/><Relationship Id="rId2" Type="http://schemas.openxmlformats.org/officeDocument/2006/relationships/image" Target="../media/image79.png"/><Relationship Id="rId16" Type="http://schemas.openxmlformats.org/officeDocument/2006/relationships/image" Target="../media/image535.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3.svg"/></Relationships>
</file>

<file path=ppt/slides/_rels/slide176.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8.svg"/></Relationships>
</file>

<file path=ppt/slides/_rels/slide177.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41.jpeg"/><Relationship Id="rId2" Type="http://schemas.openxmlformats.org/officeDocument/2006/relationships/image" Target="../media/image79.png"/><Relationship Id="rId16" Type="http://schemas.openxmlformats.org/officeDocument/2006/relationships/image" Target="../media/image53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0.svg"/></Relationships>
</file>

<file path=ppt/slides/_rels/slide178.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436.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3.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542.png"/><Relationship Id="rId5" Type="http://schemas.openxmlformats.org/officeDocument/2006/relationships/image" Target="../media/image21.png"/><Relationship Id="rId15" Type="http://schemas.openxmlformats.org/officeDocument/2006/relationships/image" Target="../media/image545.jpeg"/><Relationship Id="rId10" Type="http://schemas.openxmlformats.org/officeDocument/2006/relationships/image" Target="../media/image437.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544.jpeg"/></Relationships>
</file>

<file path=ppt/slides/_rels/slide179.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47.sv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8.jpeg"/></Relationships>
</file>

<file path=ppt/slides/_rels/slide1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4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3.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2.jpeg"/><Relationship Id="rId17" Type="http://schemas.openxmlformats.org/officeDocument/2006/relationships/image" Target="../media/image557.jpeg"/><Relationship Id="rId2" Type="http://schemas.openxmlformats.org/officeDocument/2006/relationships/image" Target="../media/image79.png"/><Relationship Id="rId16" Type="http://schemas.openxmlformats.org/officeDocument/2006/relationships/image" Target="../media/image55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5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54.jpeg"/></Relationships>
</file>

<file path=ppt/slides/_rels/slide182.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8.png"/><Relationship Id="rId2" Type="http://schemas.openxmlformats.org/officeDocument/2006/relationships/image" Target="../media/image79.png"/><Relationship Id="rId16" Type="http://schemas.openxmlformats.org/officeDocument/2006/relationships/image" Target="../media/image56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1.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0.jpeg"/></Relationships>
</file>

<file path=ppt/slides/_rels/slide183.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4.jpe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3.jpeg"/><Relationship Id="rId2" Type="http://schemas.openxmlformats.org/officeDocument/2006/relationships/image" Target="../media/image79.png"/><Relationship Id="rId16" Type="http://schemas.openxmlformats.org/officeDocument/2006/relationships/image" Target="../media/image56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6.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5.jpeg"/></Relationships>
</file>

<file path=ppt/slides/_rels/slide184.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9.jpeg"/><Relationship Id="rId18" Type="http://schemas.openxmlformats.org/officeDocument/2006/relationships/image" Target="../media/image574.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8.jpeg"/><Relationship Id="rId17" Type="http://schemas.openxmlformats.org/officeDocument/2006/relationships/image" Target="../media/image573.svg"/><Relationship Id="rId2" Type="http://schemas.openxmlformats.org/officeDocument/2006/relationships/image" Target="../media/image79.png"/><Relationship Id="rId16" Type="http://schemas.openxmlformats.org/officeDocument/2006/relationships/image" Target="../media/image57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1.svg"/><Relationship Id="rId10" Type="http://schemas.openxmlformats.org/officeDocument/2006/relationships/image" Target="../media/image71.png"/><Relationship Id="rId19" Type="http://schemas.openxmlformats.org/officeDocument/2006/relationships/image" Target="../media/image575.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0.png"/></Relationships>
</file>

<file path=ppt/slides/_rels/slide185.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74.png"/><Relationship Id="rId18" Type="http://schemas.openxmlformats.org/officeDocument/2006/relationships/image" Target="../media/image580.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76.jpeg"/><Relationship Id="rId17" Type="http://schemas.openxmlformats.org/officeDocument/2006/relationships/image" Target="../media/image570.png"/><Relationship Id="rId2" Type="http://schemas.openxmlformats.org/officeDocument/2006/relationships/image" Target="../media/image79.png"/><Relationship Id="rId16" Type="http://schemas.openxmlformats.org/officeDocument/2006/relationships/image" Target="../media/image579.jpeg"/><Relationship Id="rId20" Type="http://schemas.openxmlformats.org/officeDocument/2006/relationships/image" Target="../media/image58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8.jpeg"/><Relationship Id="rId10" Type="http://schemas.openxmlformats.org/officeDocument/2006/relationships/image" Target="../media/image71.png"/><Relationship Id="rId19" Type="http://schemas.openxmlformats.org/officeDocument/2006/relationships/image" Target="../media/image58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7.svg"/></Relationships>
</file>

<file path=ppt/slides/_rels/slide186.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84.jpeg"/><Relationship Id="rId18" Type="http://schemas.openxmlformats.org/officeDocument/2006/relationships/image" Target="../media/image58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83.jpeg"/><Relationship Id="rId17" Type="http://schemas.openxmlformats.org/officeDocument/2006/relationships/image" Target="../media/image588.png"/><Relationship Id="rId2" Type="http://schemas.openxmlformats.org/officeDocument/2006/relationships/image" Target="../media/image79.png"/><Relationship Id="rId16" Type="http://schemas.openxmlformats.org/officeDocument/2006/relationships/image" Target="../media/image587.svg"/><Relationship Id="rId20" Type="http://schemas.openxmlformats.org/officeDocument/2006/relationships/image" Target="../media/image591.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86.png"/><Relationship Id="rId10" Type="http://schemas.openxmlformats.org/officeDocument/2006/relationships/image" Target="../media/image71.png"/><Relationship Id="rId19" Type="http://schemas.openxmlformats.org/officeDocument/2006/relationships/image" Target="../media/image590.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85.jpe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2.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4.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6.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8.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19.jpe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21.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20.jpeg"/><Relationship Id="rId2" Type="http://schemas.openxmlformats.org/officeDocument/2006/relationships/image" Target="../media/image79.png"/><Relationship Id="rId16" Type="http://schemas.openxmlformats.org/officeDocument/2006/relationships/image" Target="../media/image124.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23.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svg"/><Relationship Id="rId2" Type="http://schemas.openxmlformats.org/officeDocument/2006/relationships/image" Target="../media/image79.png"/><Relationship Id="rId16"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1.jpeg"/><Relationship Id="rId5" Type="http://schemas.openxmlformats.org/officeDocument/2006/relationships/image" Target="../media/image21.png"/><Relationship Id="rId15" Type="http://schemas.openxmlformats.org/officeDocument/2006/relationships/image" Target="../media/image135.png"/><Relationship Id="rId10" Type="http://schemas.openxmlformats.org/officeDocument/2006/relationships/image" Target="../media/image130.jpeg"/><Relationship Id="rId4" Type="http://schemas.openxmlformats.org/officeDocument/2006/relationships/image" Target="../media/image80.svg"/><Relationship Id="rId9" Type="http://schemas.openxmlformats.org/officeDocument/2006/relationships/image" Target="../media/image129.jpeg"/><Relationship Id="rId14" Type="http://schemas.openxmlformats.org/officeDocument/2006/relationships/image" Target="../media/image134.svg"/></Relationships>
</file>

<file path=ppt/slides/_rels/slide2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40.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6"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42.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 Id="rId14" Type="http://schemas.openxmlformats.org/officeDocument/2006/relationships/image" Target="../media/image141.svg"/></Relationships>
</file>

<file path=ppt/slides/_rels/slide2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svg"/><Relationship Id="rId26" Type="http://schemas.openxmlformats.org/officeDocument/2006/relationships/hyperlink" Target="https://www.netflix.com/" TargetMode="External"/><Relationship Id="rId3" Type="http://schemas.openxmlformats.org/officeDocument/2006/relationships/image" Target="../media/image17.png"/><Relationship Id="rId21" Type="http://schemas.openxmlformats.org/officeDocument/2006/relationships/image" Target="../media/image34.jpeg"/><Relationship Id="rId7" Type="http://schemas.openxmlformats.org/officeDocument/2006/relationships/image" Target="../media/image20.svg"/><Relationship Id="rId12" Type="http://schemas.openxmlformats.org/officeDocument/2006/relationships/image" Target="../media/image25.jpeg"/><Relationship Id="rId17" Type="http://schemas.openxmlformats.org/officeDocument/2006/relationships/image" Target="../media/image30.png"/><Relationship Id="rId25" Type="http://schemas.openxmlformats.org/officeDocument/2006/relationships/image" Target="../media/image38.jpe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image" Target="../media/image33.svg"/><Relationship Id="rId29" Type="http://schemas.openxmlformats.org/officeDocument/2006/relationships/hyperlink" Target="https://www.lazada.vn/"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jpeg"/><Relationship Id="rId5" Type="http://schemas.openxmlformats.org/officeDocument/2006/relationships/image" Target="../media/image6.png"/><Relationship Id="rId15" Type="http://schemas.openxmlformats.org/officeDocument/2006/relationships/image" Target="../media/image28.png"/><Relationship Id="rId23" Type="http://schemas.openxmlformats.org/officeDocument/2006/relationships/image" Target="../media/image36.jpeg"/><Relationship Id="rId28" Type="http://schemas.openxmlformats.org/officeDocument/2006/relationships/hyperlink" Target="https://tiktok.com/" TargetMode="External"/><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jpeg"/><Relationship Id="rId27" Type="http://schemas.openxmlformats.org/officeDocument/2006/relationships/hyperlink" Target="https://shopee.v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s>
</file>

<file path=ppt/slides/_rels/slide3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0.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1.jpeg"/></Relationships>
</file>

<file path=ppt/slides/_rels/slide3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2.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54.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3.jpeg"/></Relationships>
</file>

<file path=ppt/slides/_rels/slide3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6.jpeg"/></Relationships>
</file>

<file path=ppt/slides/_rels/slide35.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7.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59.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4.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38.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5.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66.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64.jpeg"/></Relationships>
</file>

<file path=ppt/slides/_rels/slide3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2.svg"/><Relationship Id="rId18" Type="http://schemas.openxmlformats.org/officeDocument/2006/relationships/image" Target="../media/image11.png"/><Relationship Id="rId3" Type="http://schemas.openxmlformats.org/officeDocument/2006/relationships/image" Target="../media/image39.png"/><Relationship Id="rId21" Type="http://schemas.openxmlformats.org/officeDocument/2006/relationships/hyperlink" Target="http://js.tuhoc.cc/" TargetMode="External"/><Relationship Id="rId7" Type="http://schemas.openxmlformats.org/officeDocument/2006/relationships/image" Target="../media/image20.svg"/><Relationship Id="rId12" Type="http://schemas.openxmlformats.org/officeDocument/2006/relationships/image" Target="../media/image41.png"/><Relationship Id="rId17" Type="http://schemas.openxmlformats.org/officeDocument/2006/relationships/image" Target="../media/image10.png"/><Relationship Id="rId2" Type="http://schemas.openxmlformats.org/officeDocument/2006/relationships/image" Target="../media/image1.png"/><Relationship Id="rId16" Type="http://schemas.openxmlformats.org/officeDocument/2006/relationships/image" Target="../media/image9.png"/><Relationship Id="rId20" Type="http://schemas.openxmlformats.org/officeDocument/2006/relationships/hyperlink" Target="http://web.tuhoc.cc/"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44.svg"/><Relationship Id="rId10" Type="http://schemas.openxmlformats.org/officeDocument/2006/relationships/image" Target="../media/image23.svg"/><Relationship Id="rId19" Type="http://schemas.openxmlformats.org/officeDocument/2006/relationships/image" Target="../media/image45.jpeg"/><Relationship Id="rId4" Type="http://schemas.openxmlformats.org/officeDocument/2006/relationships/image" Target="../media/image40.png"/><Relationship Id="rId9" Type="http://schemas.openxmlformats.org/officeDocument/2006/relationships/image" Target="../media/image22.png"/><Relationship Id="rId14" Type="http://schemas.openxmlformats.org/officeDocument/2006/relationships/image" Target="../media/image43.png"/></Relationships>
</file>

<file path=ppt/slides/_rels/slide4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8.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3.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0.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1.jpeg"/></Relationships>
</file>

<file path=ppt/slides/_rels/slide4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2.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3.jpeg"/></Relationships>
</file>

<file path=ppt/slides/_rels/slide4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3.sv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hyperlink" Target="https://react.dev/reference/react/Fragment" TargetMode="External"/><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84.jpeg"/></Relationships>
</file>

<file path=ppt/slides/_rels/slide5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2.jpeg"/></Relationships>
</file>

<file path=ppt/slides/_rels/slide5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7.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8.jpeg"/></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0.png"/><Relationship Id="rId7" Type="http://schemas.openxmlformats.org/officeDocument/2006/relationships/image" Target="../media/image9.png"/><Relationship Id="rId12" Type="http://schemas.openxmlformats.org/officeDocument/2006/relationships/image" Target="../media/image51.jpe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0.jpeg"/><Relationship Id="rId5" Type="http://schemas.openxmlformats.org/officeDocument/2006/relationships/image" Target="../media/image4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0.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1.jpeg"/></Relationships>
</file>

<file path=ppt/slides/_rels/slide6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4.jpeg"/><Relationship Id="rId17" Type="http://schemas.openxmlformats.org/officeDocument/2006/relationships/image" Target="../media/image209.jpeg"/><Relationship Id="rId2" Type="http://schemas.openxmlformats.org/officeDocument/2006/relationships/image" Target="../media/image1.png"/><Relationship Id="rId16" Type="http://schemas.openxmlformats.org/officeDocument/2006/relationships/image" Target="../media/image208.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07.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6.jpeg"/></Relationships>
</file>

<file path=ppt/slides/_rels/slide6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0.jpeg"/><Relationship Id="rId17" Type="http://schemas.openxmlformats.org/officeDocument/2006/relationships/image" Target="../media/image215.jpeg"/><Relationship Id="rId2" Type="http://schemas.openxmlformats.org/officeDocument/2006/relationships/image" Target="../media/image1.png"/><Relationship Id="rId16" Type="http://schemas.openxmlformats.org/officeDocument/2006/relationships/image" Target="../media/image214.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3.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2.jpeg"/></Relationships>
</file>

<file path=ppt/slides/_rels/slide6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7.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6.jpeg"/><Relationship Id="rId2" Type="http://schemas.openxmlformats.org/officeDocument/2006/relationships/image" Target="../media/image1.png"/><Relationship Id="rId16" Type="http://schemas.openxmlformats.org/officeDocument/2006/relationships/image" Target="../media/image22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9.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8.jpeg"/></Relationships>
</file>

<file path=ppt/slides/_rels/slide6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4.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3.jpeg"/><Relationship Id="rId17" Type="http://schemas.openxmlformats.org/officeDocument/2006/relationships/image" Target="../media/image228.jpeg"/><Relationship Id="rId2" Type="http://schemas.openxmlformats.org/officeDocument/2006/relationships/image" Target="../media/image1.png"/><Relationship Id="rId16" Type="http://schemas.openxmlformats.org/officeDocument/2006/relationships/image" Target="../media/image227.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26.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25.jpeg"/></Relationships>
</file>

<file path=ppt/slides/_rels/slide6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9.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4.jpeg"/><Relationship Id="rId2" Type="http://schemas.openxmlformats.org/officeDocument/2006/relationships/image" Target="../media/image1.png"/><Relationship Id="rId16" Type="http://schemas.openxmlformats.org/officeDocument/2006/relationships/image" Target="../media/image232.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31.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0.jpe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3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6.jpeg"/></Relationships>
</file>

<file path=ppt/slides/_rels/slide72.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3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72.svg"/><Relationship Id="rId10" Type="http://schemas.openxmlformats.org/officeDocument/2006/relationships/image" Target="../media/image240.svg"/><Relationship Id="rId4" Type="http://schemas.openxmlformats.org/officeDocument/2006/relationships/image" Target="../media/image80.svg"/><Relationship Id="rId9" Type="http://schemas.openxmlformats.org/officeDocument/2006/relationships/image" Target="../media/image239.png"/><Relationship Id="rId1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42.jpeg"/><Relationship Id="rId2" Type="http://schemas.openxmlformats.org/officeDocument/2006/relationships/image" Target="../media/image1.png"/><Relationship Id="rId16" Type="http://schemas.openxmlformats.org/officeDocument/2006/relationships/image" Target="../media/image246.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45.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44.jpeg"/></Relationships>
</file>

<file path=ppt/slides/_rels/slide75.xml.rels><?xml version="1.0" encoding="UTF-8" standalone="yes"?>
<Relationships xmlns="http://schemas.openxmlformats.org/package/2006/relationships"><Relationship Id="rId8" Type="http://schemas.openxmlformats.org/officeDocument/2006/relationships/image" Target="../media/image245.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4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49.jpeg"/><Relationship Id="rId4" Type="http://schemas.openxmlformats.org/officeDocument/2006/relationships/image" Target="../media/image80.svg"/><Relationship Id="rId9" Type="http://schemas.openxmlformats.org/officeDocument/2006/relationships/image" Target="../media/image248.jpeg"/><Relationship Id="rId1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55.sv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54.png"/></Relationships>
</file>

<file path=ppt/slides/_rels/slide78.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2.png"/><Relationship Id="rId7" Type="http://schemas.openxmlformats.org/officeDocument/2006/relationships/image" Target="../media/image257.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59.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0.jpeg"/><Relationship Id="rId18" Type="http://schemas.openxmlformats.org/officeDocument/2006/relationships/image" Target="../media/image265.svg"/><Relationship Id="rId3" Type="http://schemas.openxmlformats.org/officeDocument/2006/relationships/image" Target="../media/image258.png"/><Relationship Id="rId7" Type="http://schemas.openxmlformats.org/officeDocument/2006/relationships/image" Target="../media/image20.svg"/><Relationship Id="rId12" Type="http://schemas.openxmlformats.org/officeDocument/2006/relationships/image" Target="../media/image257.jpeg"/><Relationship Id="rId17" Type="http://schemas.openxmlformats.org/officeDocument/2006/relationships/image" Target="../media/image264.png"/><Relationship Id="rId2" Type="http://schemas.openxmlformats.org/officeDocument/2006/relationships/image" Target="../media/image1.png"/><Relationship Id="rId16" Type="http://schemas.openxmlformats.org/officeDocument/2006/relationships/image" Target="../media/image263.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2.jpeg"/><Relationship Id="rId10" Type="http://schemas.openxmlformats.org/officeDocument/2006/relationships/image" Target="../media/image23.svg"/><Relationship Id="rId4" Type="http://schemas.openxmlformats.org/officeDocument/2006/relationships/image" Target="../media/image259.png"/><Relationship Id="rId9" Type="http://schemas.openxmlformats.org/officeDocument/2006/relationships/image" Target="../media/image22.png"/><Relationship Id="rId14" Type="http://schemas.openxmlformats.org/officeDocument/2006/relationships/image" Target="../media/image261.jpeg"/></Relationships>
</file>

<file path=ppt/slides/_rels/slide81.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2.jpeg"/><Relationship Id="rId3" Type="http://schemas.openxmlformats.org/officeDocument/2006/relationships/image" Target="../media/image267.png"/><Relationship Id="rId7" Type="http://schemas.openxmlformats.org/officeDocument/2006/relationships/image" Target="../media/image20.svg"/><Relationship Id="rId12" Type="http://schemas.openxmlformats.org/officeDocument/2006/relationships/image" Target="../media/image261.jpeg"/><Relationship Id="rId2" Type="http://schemas.openxmlformats.org/officeDocument/2006/relationships/image" Target="../media/image1.png"/><Relationship Id="rId16" Type="http://schemas.openxmlformats.org/officeDocument/2006/relationships/image" Target="../media/image27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9.png"/><Relationship Id="rId10" Type="http://schemas.openxmlformats.org/officeDocument/2006/relationships/image" Target="../media/image23.svg"/><Relationship Id="rId4" Type="http://schemas.openxmlformats.org/officeDocument/2006/relationships/image" Target="../media/image268.png"/><Relationship Id="rId9" Type="http://schemas.openxmlformats.org/officeDocument/2006/relationships/image" Target="../media/image22.png"/><Relationship Id="rId14" Type="http://schemas.openxmlformats.org/officeDocument/2006/relationships/image" Target="../media/image263.jpeg"/></Relationships>
</file>

<file path=ppt/slides/_rels/slide83.xml.rels><?xml version="1.0" encoding="UTF-8" standalone="yes"?>
<Relationships xmlns="http://schemas.openxmlformats.org/package/2006/relationships"><Relationship Id="rId8" Type="http://schemas.openxmlformats.org/officeDocument/2006/relationships/image" Target="../media/image272.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71.jpeg"/><Relationship Id="rId12" Type="http://schemas.openxmlformats.org/officeDocument/2006/relationships/image" Target="../media/image268.png"/><Relationship Id="rId17" Type="http://schemas.openxmlformats.org/officeDocument/2006/relationships/image" Target="../media/image276.svg"/><Relationship Id="rId2" Type="http://schemas.openxmlformats.org/officeDocument/2006/relationships/image" Target="../media/image79.png"/><Relationship Id="rId16"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67.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74.jpeg"/><Relationship Id="rId4" Type="http://schemas.openxmlformats.org/officeDocument/2006/relationships/image" Target="../media/image80.svg"/><Relationship Id="rId9" Type="http://schemas.openxmlformats.org/officeDocument/2006/relationships/image" Target="../media/image273.jpeg"/><Relationship Id="rId1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28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282.jpeg"/></Relationships>
</file>

<file path=ppt/slides/_rels/slide86.xml.rels><?xml version="1.0" encoding="UTF-8" standalone="yes"?>
<Relationships xmlns="http://schemas.openxmlformats.org/package/2006/relationships"><Relationship Id="rId8" Type="http://schemas.openxmlformats.org/officeDocument/2006/relationships/image" Target="../media/image284.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283.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79.png"/><Relationship Id="rId4" Type="http://schemas.openxmlformats.org/officeDocument/2006/relationships/image" Target="../media/image80.svg"/><Relationship Id="rId9" Type="http://schemas.openxmlformats.org/officeDocument/2006/relationships/image" Target="../media/image278.png"/></Relationships>
</file>

<file path=ppt/slides/_rels/slide87.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2.png"/><Relationship Id="rId7" Type="http://schemas.openxmlformats.org/officeDocument/2006/relationships/image" Target="../media/image285.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79.png"/></Relationships>
</file>

<file path=ppt/slides/_rels/slide88.xml.rels><?xml version="1.0" encoding="UTF-8" standalone="yes"?>
<Relationships xmlns="http://schemas.openxmlformats.org/package/2006/relationships"><Relationship Id="rId8" Type="http://schemas.openxmlformats.org/officeDocument/2006/relationships/image" Target="../media/image287.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28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9.png"/><Relationship Id="rId5" Type="http://schemas.openxmlformats.org/officeDocument/2006/relationships/image" Target="../media/image21.png"/><Relationship Id="rId10" Type="http://schemas.openxmlformats.org/officeDocument/2006/relationships/image" Target="../media/image278.png"/><Relationship Id="rId4" Type="http://schemas.openxmlformats.org/officeDocument/2006/relationships/image" Target="../media/image80.svg"/><Relationship Id="rId9" Type="http://schemas.openxmlformats.org/officeDocument/2006/relationships/image" Target="../media/image288.jpeg"/><Relationship Id="rId14" Type="http://schemas.openxmlformats.org/officeDocument/2006/relationships/image" Target="../media/image250.svg"/></Relationships>
</file>

<file path=ppt/slides/_rels/slide89.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svg"/><Relationship Id="rId18" Type="http://schemas.openxmlformats.org/officeDocument/2006/relationships/image" Target="../media/image72.svg"/><Relationship Id="rId3" Type="http://schemas.openxmlformats.org/officeDocument/2006/relationships/image" Target="../media/image22.png"/><Relationship Id="rId7" Type="http://schemas.openxmlformats.org/officeDocument/2006/relationships/image" Target="../media/image289.jpeg"/><Relationship Id="rId12" Type="http://schemas.openxmlformats.org/officeDocument/2006/relationships/image" Target="../media/image294.png"/><Relationship Id="rId17" Type="http://schemas.openxmlformats.org/officeDocument/2006/relationships/image" Target="../media/image71.png"/><Relationship Id="rId2" Type="http://schemas.openxmlformats.org/officeDocument/2006/relationships/image" Target="../media/image79.png"/><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3.svg"/><Relationship Id="rId5" Type="http://schemas.openxmlformats.org/officeDocument/2006/relationships/image" Target="../media/image21.png"/><Relationship Id="rId15" Type="http://schemas.openxmlformats.org/officeDocument/2006/relationships/image" Target="../media/image279.png"/><Relationship Id="rId10" Type="http://schemas.openxmlformats.org/officeDocument/2006/relationships/image" Target="../media/image292.png"/><Relationship Id="rId4" Type="http://schemas.openxmlformats.org/officeDocument/2006/relationships/image" Target="../media/image80.svg"/><Relationship Id="rId9" Type="http://schemas.openxmlformats.org/officeDocument/2006/relationships/image" Target="../media/image291.svg"/><Relationship Id="rId14" Type="http://schemas.openxmlformats.org/officeDocument/2006/relationships/image" Target="../media/image27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7.jpeg"/><Relationship Id="rId3" Type="http://schemas.openxmlformats.org/officeDocument/2006/relationships/image" Target="../media/image54.png"/><Relationship Id="rId7" Type="http://schemas.openxmlformats.org/officeDocument/2006/relationships/image" Target="../media/image20.svg"/><Relationship Id="rId12"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55.png"/><Relationship Id="rId9" Type="http://schemas.openxmlformats.org/officeDocument/2006/relationships/image" Target="../media/image22.png"/></Relationships>
</file>

<file path=ppt/slides/_rels/slide9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2.png"/><Relationship Id="rId18" Type="http://schemas.openxmlformats.org/officeDocument/2006/relationships/image" Target="../media/image279.png"/><Relationship Id="rId3" Type="http://schemas.openxmlformats.org/officeDocument/2006/relationships/image" Target="../media/image296.jpeg"/><Relationship Id="rId21" Type="http://schemas.openxmlformats.org/officeDocument/2006/relationships/image" Target="../media/image72.svg"/><Relationship Id="rId7" Type="http://schemas.openxmlformats.org/officeDocument/2006/relationships/image" Target="../media/image80.svg"/><Relationship Id="rId12" Type="http://schemas.openxmlformats.org/officeDocument/2006/relationships/image" Target="../media/image301.svg"/><Relationship Id="rId17" Type="http://schemas.openxmlformats.org/officeDocument/2006/relationships/image" Target="../media/image278.png"/><Relationship Id="rId2" Type="http://schemas.openxmlformats.org/officeDocument/2006/relationships/image" Target="../media/image1.png"/><Relationship Id="rId16" Type="http://schemas.openxmlformats.org/officeDocument/2006/relationships/image" Target="../media/image305.jpeg"/><Relationship Id="rId20"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300.png"/><Relationship Id="rId5" Type="http://schemas.openxmlformats.org/officeDocument/2006/relationships/image" Target="../media/image297.svg"/><Relationship Id="rId15" Type="http://schemas.openxmlformats.org/officeDocument/2006/relationships/image" Target="../media/image304.jpeg"/><Relationship Id="rId10" Type="http://schemas.openxmlformats.org/officeDocument/2006/relationships/image" Target="../media/image299.svg"/><Relationship Id="rId19"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298.png"/><Relationship Id="rId14" Type="http://schemas.openxmlformats.org/officeDocument/2006/relationships/image" Target="../media/image303.svg"/></Relationships>
</file>

<file path=ppt/slides/_rels/slide91.xml.rels><?xml version="1.0" encoding="UTF-8" standalone="yes"?>
<Relationships xmlns="http://schemas.openxmlformats.org/package/2006/relationships"><Relationship Id="rId8" Type="http://schemas.openxmlformats.org/officeDocument/2006/relationships/image" Target="../media/image307.jpeg"/><Relationship Id="rId13"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306.jpeg"/><Relationship Id="rId12" Type="http://schemas.openxmlformats.org/officeDocument/2006/relationships/image" Target="../media/image278.png"/><Relationship Id="rId2" Type="http://schemas.openxmlformats.org/officeDocument/2006/relationships/image" Target="../media/image79.png"/><Relationship Id="rId16" Type="http://schemas.openxmlformats.org/officeDocument/2006/relationships/image" Target="../media/image25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0.jpeg"/><Relationship Id="rId5" Type="http://schemas.openxmlformats.org/officeDocument/2006/relationships/image" Target="../media/image21.png"/><Relationship Id="rId15" Type="http://schemas.openxmlformats.org/officeDocument/2006/relationships/image" Target="../media/image71.png"/><Relationship Id="rId10" Type="http://schemas.openxmlformats.org/officeDocument/2006/relationships/image" Target="../media/image309.jpeg"/><Relationship Id="rId4" Type="http://schemas.openxmlformats.org/officeDocument/2006/relationships/image" Target="../media/image80.svg"/><Relationship Id="rId9" Type="http://schemas.openxmlformats.org/officeDocument/2006/relationships/image" Target="../media/image308.jpeg"/><Relationship Id="rId1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3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313.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312.jpeg"/><Relationship Id="rId2" Type="http://schemas.openxmlformats.org/officeDocument/2006/relationships/image" Target="../media/image79.png"/><Relationship Id="rId16" Type="http://schemas.openxmlformats.org/officeDocument/2006/relationships/image" Target="../media/image3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1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14.png"/></Relationships>
</file>

<file path=ppt/slides/_rels/slide94.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2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2.jpeg"/></Relationships>
</file>

<file path=ppt/slides/_rels/slide96.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6.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7.jpeg"/></Relationships>
</file>

<file path=ppt/slides/_rels/slide98.xml.rels><?xml version="1.0" encoding="UTF-8" standalone="yes"?>
<Relationships xmlns="http://schemas.openxmlformats.org/package/2006/relationships"><Relationship Id="rId8" Type="http://schemas.openxmlformats.org/officeDocument/2006/relationships/image" Target="../media/image328.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319.png"/><Relationship Id="rId4" Type="http://schemas.openxmlformats.org/officeDocument/2006/relationships/image" Target="../media/image80.svg"/><Relationship Id="rId9" Type="http://schemas.openxmlformats.org/officeDocument/2006/relationships/image" Target="../media/image318.png"/></Relationships>
</file>

<file path=ppt/slides/_rels/slide99.xml.rels><?xml version="1.0" encoding="UTF-8" standalone="yes"?>
<Relationships xmlns="http://schemas.openxmlformats.org/package/2006/relationships"><Relationship Id="rId8" Type="http://schemas.openxmlformats.org/officeDocument/2006/relationships/image" Target="../media/image329.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9.png"/><Relationship Id="rId5" Type="http://schemas.openxmlformats.org/officeDocument/2006/relationships/image" Target="../media/image21.png"/><Relationship Id="rId10" Type="http://schemas.openxmlformats.org/officeDocument/2006/relationships/image" Target="../media/image318.png"/><Relationship Id="rId4" Type="http://schemas.openxmlformats.org/officeDocument/2006/relationships/image" Target="../media/image80.svg"/><Relationship Id="rId9" Type="http://schemas.openxmlformats.org/officeDocument/2006/relationships/image" Target="../media/image330.jpeg"/><Relationship Id="rId14" Type="http://schemas.openxmlformats.org/officeDocument/2006/relationships/image" Target="../media/image2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2290" y="-31955"/>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593086" cy="470144"/>
            <a:chOff x="0" y="0"/>
            <a:chExt cx="3457448" cy="626859"/>
          </a:xfrm>
        </p:grpSpPr>
        <p:sp>
          <p:nvSpPr>
            <p:cNvPr id="4" name="Freeform 4"/>
            <p:cNvSpPr/>
            <p:nvPr/>
          </p:nvSpPr>
          <p:spPr>
            <a:xfrm>
              <a:off x="0" y="0"/>
              <a:ext cx="3457448" cy="626745"/>
            </a:xfrm>
            <a:custGeom>
              <a:avLst/>
              <a:gdLst/>
              <a:ahLst/>
              <a:cxnLst/>
              <a:rect l="l" t="t" r="r" b="b"/>
              <a:pathLst>
                <a:path w="3457448" h="626745">
                  <a:moveTo>
                    <a:pt x="3344418" y="0"/>
                  </a:moveTo>
                  <a:cubicBezTo>
                    <a:pt x="3346831" y="8763"/>
                    <a:pt x="3348228" y="18034"/>
                    <a:pt x="3348228" y="27559"/>
                  </a:cubicBezTo>
                  <a:lnTo>
                    <a:pt x="3348228" y="433959"/>
                  </a:lnTo>
                  <a:cubicBezTo>
                    <a:pt x="3348228" y="490220"/>
                    <a:pt x="3302635" y="535559"/>
                    <a:pt x="3246628" y="535559"/>
                  </a:cubicBezTo>
                  <a:lnTo>
                    <a:pt x="9906" y="535559"/>
                  </a:lnTo>
                  <a:cubicBezTo>
                    <a:pt x="6604" y="535559"/>
                    <a:pt x="3302" y="535432"/>
                    <a:pt x="0" y="535051"/>
                  </a:cubicBezTo>
                  <a:lnTo>
                    <a:pt x="0" y="535051"/>
                  </a:lnTo>
                  <a:lnTo>
                    <a:pt x="0" y="626745"/>
                  </a:lnTo>
                  <a:lnTo>
                    <a:pt x="3457448" y="626745"/>
                  </a:lnTo>
                  <a:lnTo>
                    <a:pt x="34574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30503" cy="609600"/>
          </a:xfrm>
          <a:custGeom>
            <a:avLst/>
            <a:gdLst/>
            <a:ahLst/>
            <a:cxnLst/>
            <a:rect l="l" t="t" r="r" b="b"/>
            <a:pathLst>
              <a:path w="2730503" h="609600">
                <a:moveTo>
                  <a:pt x="0" y="0"/>
                </a:moveTo>
                <a:lnTo>
                  <a:pt x="2730503" y="0"/>
                </a:lnTo>
                <a:lnTo>
                  <a:pt x="27305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492882" y="1550603"/>
            <a:ext cx="8747884" cy="5058156"/>
          </a:xfrm>
          <a:custGeom>
            <a:avLst/>
            <a:gdLst/>
            <a:ahLst/>
            <a:cxnLst/>
            <a:rect l="l" t="t" r="r" b="b"/>
            <a:pathLst>
              <a:path w="8747884" h="5058156">
                <a:moveTo>
                  <a:pt x="0" y="0"/>
                </a:moveTo>
                <a:lnTo>
                  <a:pt x="8747884" y="0"/>
                </a:lnTo>
                <a:lnTo>
                  <a:pt x="8747884" y="5058156"/>
                </a:lnTo>
                <a:lnTo>
                  <a:pt x="0" y="505815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06567" y="1058294"/>
            <a:ext cx="5858256" cy="15240"/>
          </a:xfrm>
          <a:custGeom>
            <a:avLst/>
            <a:gdLst/>
            <a:ahLst/>
            <a:cxnLst/>
            <a:rect l="l" t="t" r="r" b="b"/>
            <a:pathLst>
              <a:path w="5858256" h="15240">
                <a:moveTo>
                  <a:pt x="0" y="0"/>
                </a:moveTo>
                <a:lnTo>
                  <a:pt x="5858256" y="0"/>
                </a:lnTo>
                <a:lnTo>
                  <a:pt x="585825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306567" y="1332614"/>
            <a:ext cx="2915412" cy="15240"/>
          </a:xfrm>
          <a:custGeom>
            <a:avLst/>
            <a:gdLst/>
            <a:ahLst/>
            <a:cxnLst/>
            <a:rect l="l" t="t" r="r" b="b"/>
            <a:pathLst>
              <a:path w="2915412" h="15240">
                <a:moveTo>
                  <a:pt x="0" y="0"/>
                </a:moveTo>
                <a:lnTo>
                  <a:pt x="2915412" y="0"/>
                </a:lnTo>
                <a:lnTo>
                  <a:pt x="2915412"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726054" y="862289"/>
            <a:ext cx="137482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Trends</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4307081" y="805939"/>
            <a:ext cx="5974804" cy="575310"/>
          </a:xfrm>
          <a:prstGeom prst="rect">
            <a:avLst/>
          </a:prstGeom>
        </p:spPr>
        <p:txBody>
          <a:bodyPr lIns="0" tIns="0" rIns="0" bIns="0" rtlCol="0" anchor="t">
            <a:spAutoFit/>
          </a:bodyPr>
          <a:lstStyle/>
          <a:p>
            <a:pPr algn="l">
              <a:lnSpc>
                <a:spcPts val="2160"/>
              </a:lnSpc>
            </a:pPr>
            <a:r>
              <a:rPr lang="en-US" sz="1800">
                <a:solidFill>
                  <a:srgbClr val="0563C1"/>
                </a:solidFill>
                <a:latin typeface="Calibri (MS)"/>
                <a:ea typeface="Calibri (MS)"/>
                <a:cs typeface="Calibri (MS)"/>
                <a:sym typeface="Calibri (MS)"/>
                <a:hlinkClick r:id="rId17" tooltip="https://trends.google.com.vn/trends/explore?date=today%203-m&amp;q=React,Angular,Vue&amp;hl=vi"/>
              </a:rPr>
              <a:t>https://trends.google.com.vn/trends/explore?date=today%203 -m&amp;q=React,Angular,Vue&amp;hl=vi</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2586609"/>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125088" y="2086737"/>
            <a:ext cx="3810000" cy="2228850"/>
          </a:xfrm>
          <a:custGeom>
            <a:avLst/>
            <a:gdLst/>
            <a:ahLst/>
            <a:cxnLst/>
            <a:rect l="l" t="t" r="r" b="b"/>
            <a:pathLst>
              <a:path w="3810000" h="2228850">
                <a:moveTo>
                  <a:pt x="0" y="0"/>
                </a:moveTo>
                <a:lnTo>
                  <a:pt x="3810000" y="0"/>
                </a:lnTo>
                <a:lnTo>
                  <a:pt x="3810000" y="2228850"/>
                </a:lnTo>
                <a:lnTo>
                  <a:pt x="0" y="22288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987027" y="5018675"/>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5" name="Freeform 15"/>
          <p:cNvSpPr/>
          <p:nvPr/>
        </p:nvSpPr>
        <p:spPr>
          <a:xfrm>
            <a:off x="3995928" y="5072891"/>
            <a:ext cx="2522477" cy="1285875"/>
          </a:xfrm>
          <a:custGeom>
            <a:avLst/>
            <a:gdLst/>
            <a:ahLst/>
            <a:cxnLst/>
            <a:rect l="l" t="t" r="r" b="b"/>
            <a:pathLst>
              <a:path w="2522477" h="1285875">
                <a:moveTo>
                  <a:pt x="0" y="0"/>
                </a:moveTo>
                <a:lnTo>
                  <a:pt x="2522477" y="0"/>
                </a:lnTo>
                <a:lnTo>
                  <a:pt x="2522477" y="1285875"/>
                </a:lnTo>
                <a:lnTo>
                  <a:pt x="0" y="1285875"/>
                </a:lnTo>
                <a:lnTo>
                  <a:pt x="0" y="0"/>
                </a:lnTo>
                <a:close/>
              </a:path>
            </a:pathLst>
          </a:custGeom>
          <a:blipFill>
            <a:blip r:embed="rId14"/>
            <a:stretch>
              <a:fillRect/>
            </a:stretch>
          </a:blipFill>
        </p:spPr>
        <p:txBody>
          <a:bodyPr/>
          <a:lstStyle/>
          <a:p>
            <a:endParaRPr lang="en-US"/>
          </a:p>
        </p:txBody>
      </p:sp>
      <p:grpSp>
        <p:nvGrpSpPr>
          <p:cNvPr id="16" name="Group 16"/>
          <p:cNvGrpSpPr>
            <a:grpSpLocks noChangeAspect="1"/>
          </p:cNvGrpSpPr>
          <p:nvPr/>
        </p:nvGrpSpPr>
        <p:grpSpPr>
          <a:xfrm>
            <a:off x="5257162" y="3763261"/>
            <a:ext cx="1271521" cy="1309621"/>
            <a:chOff x="0" y="0"/>
            <a:chExt cx="1271524" cy="1309624"/>
          </a:xfrm>
        </p:grpSpPr>
        <p:sp>
          <p:nvSpPr>
            <p:cNvPr id="17" name="Freeform 17"/>
            <p:cNvSpPr/>
            <p:nvPr/>
          </p:nvSpPr>
          <p:spPr>
            <a:xfrm>
              <a:off x="0" y="0"/>
              <a:ext cx="1271524" cy="1309624"/>
            </a:xfrm>
            <a:custGeom>
              <a:avLst/>
              <a:gdLst/>
              <a:ahLst/>
              <a:cxnLst/>
              <a:rect l="l" t="t" r="r" b="b"/>
              <a:pathLst>
                <a:path w="1271524" h="1309624">
                  <a:moveTo>
                    <a:pt x="1250950" y="0"/>
                  </a:moveTo>
                  <a:lnTo>
                    <a:pt x="39497" y="1248410"/>
                  </a:lnTo>
                  <a:lnTo>
                    <a:pt x="60071" y="1268349"/>
                  </a:lnTo>
                  <a:lnTo>
                    <a:pt x="1271524" y="19939"/>
                  </a:lnTo>
                  <a:close/>
                  <a:moveTo>
                    <a:pt x="28956" y="1218311"/>
                  </a:moveTo>
                  <a:lnTo>
                    <a:pt x="0" y="1309624"/>
                  </a:lnTo>
                  <a:lnTo>
                    <a:pt x="90424" y="1278001"/>
                  </a:lnTo>
                  <a:close/>
                </a:path>
              </a:pathLst>
            </a:custGeom>
            <a:solidFill>
              <a:srgbClr val="0000CC"/>
            </a:solidFill>
          </p:spPr>
          <p:txBody>
            <a:bodyPr/>
            <a:lstStyle/>
            <a:p>
              <a:endParaRPr lang="en-US"/>
            </a:p>
          </p:txBody>
        </p:sp>
      </p:grpSp>
      <p:grpSp>
        <p:nvGrpSpPr>
          <p:cNvPr id="18" name="Group 18"/>
          <p:cNvGrpSpPr>
            <a:grpSpLocks noChangeAspect="1"/>
          </p:cNvGrpSpPr>
          <p:nvPr/>
        </p:nvGrpSpPr>
        <p:grpSpPr>
          <a:xfrm>
            <a:off x="7653271" y="3761994"/>
            <a:ext cx="1594990" cy="1256662"/>
            <a:chOff x="0" y="0"/>
            <a:chExt cx="1594993" cy="1256665"/>
          </a:xfrm>
        </p:grpSpPr>
        <p:sp>
          <p:nvSpPr>
            <p:cNvPr id="19" name="Freeform 19"/>
            <p:cNvSpPr/>
            <p:nvPr/>
          </p:nvSpPr>
          <p:spPr>
            <a:xfrm>
              <a:off x="0" y="0"/>
              <a:ext cx="1594993" cy="1256665"/>
            </a:xfrm>
            <a:custGeom>
              <a:avLst/>
              <a:gdLst/>
              <a:ahLst/>
              <a:cxnLst/>
              <a:rect l="l" t="t" r="r" b="b"/>
              <a:pathLst>
                <a:path w="1594993" h="1256665">
                  <a:moveTo>
                    <a:pt x="17526" y="0"/>
                  </a:moveTo>
                  <a:lnTo>
                    <a:pt x="1547622" y="1201293"/>
                  </a:lnTo>
                  <a:lnTo>
                    <a:pt x="1529969" y="1223772"/>
                  </a:lnTo>
                  <a:lnTo>
                    <a:pt x="0" y="22479"/>
                  </a:lnTo>
                  <a:close/>
                  <a:moveTo>
                    <a:pt x="1553972" y="1170051"/>
                  </a:moveTo>
                  <a:lnTo>
                    <a:pt x="1594993" y="1256665"/>
                  </a:lnTo>
                  <a:lnTo>
                    <a:pt x="1501013" y="1237488"/>
                  </a:lnTo>
                  <a:close/>
                </a:path>
              </a:pathLst>
            </a:custGeom>
            <a:solidFill>
              <a:srgbClr val="0000CC"/>
            </a:solidFill>
          </p:spPr>
          <p:txBody>
            <a:bodyPr/>
            <a:lstStyle/>
            <a:p>
              <a:endParaRPr lang="en-US"/>
            </a:p>
          </p:txBody>
        </p:sp>
      </p:gr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083259" y="1567158"/>
            <a:ext cx="9912601"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02 : </a:t>
            </a:r>
            <a:r>
              <a:rPr lang="en-US" sz="2006" i="1" spc="28">
                <a:solidFill>
                  <a:srgbClr val="8500FF"/>
                </a:solidFill>
                <a:latin typeface="IBM Plex Sans Condensed Italics"/>
                <a:ea typeface="IBM Plex Sans Condensed Italics"/>
                <a:cs typeface="IBM Plex Sans Condensed Italics"/>
                <a:sym typeface="IBM Plex Sans Condensed Italics"/>
              </a:rPr>
              <a:t>Xây dựng một phần của ứng dụng web chịu trách nhiệm hiển thị cảnh báo</a:t>
            </a:r>
          </a:p>
        </p:txBody>
      </p:sp>
      <p:sp>
        <p:nvSpPr>
          <p:cNvPr id="23" name="TextBox 23"/>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02</a:t>
            </a:r>
          </a:p>
        </p:txBody>
      </p:sp>
      <p:sp>
        <p:nvSpPr>
          <p:cNvPr id="24" name="TextBox 24"/>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20</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575179"/>
            <a:ext cx="5601843" cy="2381250"/>
          </a:xfrm>
          <a:custGeom>
            <a:avLst/>
            <a:gdLst/>
            <a:ahLst/>
            <a:cxnLst/>
            <a:rect l="l" t="t" r="r" b="b"/>
            <a:pathLst>
              <a:path w="5601843" h="2381250">
                <a:moveTo>
                  <a:pt x="0" y="0"/>
                </a:moveTo>
                <a:lnTo>
                  <a:pt x="5601843" y="0"/>
                </a:lnTo>
                <a:lnTo>
                  <a:pt x="5601843" y="2381250"/>
                </a:lnTo>
                <a:lnTo>
                  <a:pt x="0" y="23812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339460" y="3880104"/>
            <a:ext cx="4200525" cy="1076325"/>
          </a:xfrm>
          <a:custGeom>
            <a:avLst/>
            <a:gdLst/>
            <a:ahLst/>
            <a:cxnLst/>
            <a:rect l="l" t="t" r="r" b="b"/>
            <a:pathLst>
              <a:path w="4200525" h="1076325">
                <a:moveTo>
                  <a:pt x="0" y="0"/>
                </a:moveTo>
                <a:lnTo>
                  <a:pt x="4200525" y="0"/>
                </a:lnTo>
                <a:lnTo>
                  <a:pt x="4200525" y="1076325"/>
                </a:lnTo>
                <a:lnTo>
                  <a:pt x="0" y="10763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39460" y="2492121"/>
            <a:ext cx="4200525" cy="971550"/>
          </a:xfrm>
          <a:custGeom>
            <a:avLst/>
            <a:gdLst/>
            <a:ahLst/>
            <a:cxnLst/>
            <a:rect l="l" t="t" r="r" b="b"/>
            <a:pathLst>
              <a:path w="4200525" h="971550">
                <a:moveTo>
                  <a:pt x="0" y="0"/>
                </a:moveTo>
                <a:lnTo>
                  <a:pt x="4200525" y="0"/>
                </a:lnTo>
                <a:lnTo>
                  <a:pt x="4200525" y="971550"/>
                </a:lnTo>
                <a:lnTo>
                  <a:pt x="0" y="9715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9176395" y="3463414"/>
            <a:ext cx="526780" cy="488918"/>
          </a:xfrm>
          <a:custGeom>
            <a:avLst/>
            <a:gdLst/>
            <a:ahLst/>
            <a:cxnLst/>
            <a:rect l="l" t="t" r="r" b="b"/>
            <a:pathLst>
              <a:path w="526780" h="488918">
                <a:moveTo>
                  <a:pt x="0" y="0"/>
                </a:moveTo>
                <a:lnTo>
                  <a:pt x="526780" y="0"/>
                </a:lnTo>
                <a:lnTo>
                  <a:pt x="526780" y="488918"/>
                </a:lnTo>
                <a:lnTo>
                  <a:pt x="0" y="4889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585693"/>
            <a:ext cx="10069135" cy="652615"/>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muốn khi chọn nút, thì nút đó sẽ có style sáng lên, để người dùng biết nút nào đang được chọn ( </a:t>
            </a:r>
            <a:r>
              <a:rPr lang="en-US" sz="2006" i="1" spc="28">
                <a:solidFill>
                  <a:srgbClr val="8500FF"/>
                </a:solidFill>
                <a:latin typeface="IBM Plex Sans Condensed Italics"/>
                <a:ea typeface="IBM Plex Sans Condensed Italics"/>
                <a:cs typeface="IBM Plex Sans Condensed Italics"/>
                <a:sym typeface="IBM Plex Sans Condensed Italics"/>
              </a:rPr>
              <a:t>Dựa trên class active đã được viết sẵn css </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827277" y="2073526"/>
            <a:ext cx="6806565" cy="2198370"/>
          </a:xfrm>
          <a:custGeom>
            <a:avLst/>
            <a:gdLst/>
            <a:ahLst/>
            <a:cxnLst/>
            <a:rect l="l" t="t" r="r" b="b"/>
            <a:pathLst>
              <a:path w="6806565" h="2198370">
                <a:moveTo>
                  <a:pt x="0" y="0"/>
                </a:moveTo>
                <a:lnTo>
                  <a:pt x="6806565" y="0"/>
                </a:lnTo>
                <a:lnTo>
                  <a:pt x="6806565" y="2198370"/>
                </a:lnTo>
                <a:lnTo>
                  <a:pt x="0" y="219837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7677" y="4355468"/>
            <a:ext cx="962025" cy="342900"/>
          </a:xfrm>
          <a:custGeom>
            <a:avLst/>
            <a:gdLst/>
            <a:ahLst/>
            <a:cxnLst/>
            <a:rect l="l" t="t" r="r" b="b"/>
            <a:pathLst>
              <a:path w="962025" h="342900">
                <a:moveTo>
                  <a:pt x="0" y="0"/>
                </a:moveTo>
                <a:lnTo>
                  <a:pt x="962025" y="0"/>
                </a:lnTo>
                <a:lnTo>
                  <a:pt x="962025"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73451" y="2073526"/>
            <a:ext cx="1257300" cy="390525"/>
          </a:xfrm>
          <a:custGeom>
            <a:avLst/>
            <a:gdLst/>
            <a:ahLst/>
            <a:cxnLst/>
            <a:rect l="l" t="t" r="r" b="b"/>
            <a:pathLst>
              <a:path w="1257300" h="390525">
                <a:moveTo>
                  <a:pt x="0" y="0"/>
                </a:moveTo>
                <a:lnTo>
                  <a:pt x="1257300" y="0"/>
                </a:lnTo>
                <a:lnTo>
                  <a:pt x="125730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2827401" y="4344953"/>
            <a:ext cx="6806441" cy="2395604"/>
          </a:xfrm>
          <a:custGeom>
            <a:avLst/>
            <a:gdLst/>
            <a:ahLst/>
            <a:cxnLst/>
            <a:rect l="l" t="t" r="r" b="b"/>
            <a:pathLst>
              <a:path w="6806441" h="2395604">
                <a:moveTo>
                  <a:pt x="0" y="0"/>
                </a:moveTo>
                <a:lnTo>
                  <a:pt x="6806441" y="0"/>
                </a:lnTo>
                <a:lnTo>
                  <a:pt x="6806441" y="2395604"/>
                </a:lnTo>
                <a:lnTo>
                  <a:pt x="0" y="2395604"/>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498606"/>
            <a:ext cx="730302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có thể thêm được dữ liệu động chúng ta thêm 1 prop -</a:t>
            </a:r>
            <a:r>
              <a:rPr lang="en-US" sz="2004" i="1" spc="28">
                <a:solidFill>
                  <a:srgbClr val="8500FF"/>
                </a:solidFill>
                <a:latin typeface="IBM Plex Sans Condensed Italics"/>
                <a:ea typeface="IBM Plex Sans Condensed Italics"/>
                <a:cs typeface="IBM Plex Sans Condensed Italics"/>
                <a:sym typeface="IBM Plex Sans Condensed Italics"/>
              </a:rPr>
              <a:t>isSelected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572769" y="2845813"/>
            <a:ext cx="2524125" cy="1914525"/>
          </a:xfrm>
          <a:custGeom>
            <a:avLst/>
            <a:gdLst/>
            <a:ahLst/>
            <a:cxnLst/>
            <a:rect l="l" t="t" r="r" b="b"/>
            <a:pathLst>
              <a:path w="2524125" h="1914525">
                <a:moveTo>
                  <a:pt x="0" y="0"/>
                </a:moveTo>
                <a:lnTo>
                  <a:pt x="2524125" y="0"/>
                </a:lnTo>
                <a:lnTo>
                  <a:pt x="2524125" y="1914525"/>
                </a:lnTo>
                <a:lnTo>
                  <a:pt x="0" y="19145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818881" y="2845813"/>
            <a:ext cx="2667638" cy="1914525"/>
          </a:xfrm>
          <a:custGeom>
            <a:avLst/>
            <a:gdLst/>
            <a:ahLst/>
            <a:cxnLst/>
            <a:rect l="l" t="t" r="r" b="b"/>
            <a:pathLst>
              <a:path w="2667638" h="1914525">
                <a:moveTo>
                  <a:pt x="0" y="0"/>
                </a:moveTo>
                <a:lnTo>
                  <a:pt x="2667638" y="0"/>
                </a:lnTo>
                <a:lnTo>
                  <a:pt x="2667638" y="1914525"/>
                </a:lnTo>
                <a:lnTo>
                  <a:pt x="0" y="19145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818881" y="5031019"/>
            <a:ext cx="4714875" cy="1276350"/>
          </a:xfrm>
          <a:custGeom>
            <a:avLst/>
            <a:gdLst/>
            <a:ahLst/>
            <a:cxnLst/>
            <a:rect l="l" t="t" r="r" b="b"/>
            <a:pathLst>
              <a:path w="4714875" h="1276350">
                <a:moveTo>
                  <a:pt x="0" y="0"/>
                </a:moveTo>
                <a:lnTo>
                  <a:pt x="4714875" y="0"/>
                </a:lnTo>
                <a:lnTo>
                  <a:pt x="4714875" y="1276350"/>
                </a:lnTo>
                <a:lnTo>
                  <a:pt x="0" y="12763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044673" y="5031019"/>
            <a:ext cx="5286375" cy="1323975"/>
          </a:xfrm>
          <a:custGeom>
            <a:avLst/>
            <a:gdLst/>
            <a:ahLst/>
            <a:cxnLst/>
            <a:rect l="l" t="t" r="r" b="b"/>
            <a:pathLst>
              <a:path w="5286375" h="1323975">
                <a:moveTo>
                  <a:pt x="0" y="0"/>
                </a:moveTo>
                <a:lnTo>
                  <a:pt x="5286375" y="0"/>
                </a:lnTo>
                <a:lnTo>
                  <a:pt x="5286375" y="1323975"/>
                </a:lnTo>
                <a:lnTo>
                  <a:pt x="0" y="13239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083259" y="1567158"/>
            <a:ext cx="10444420" cy="9572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03 :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Hãy </a:t>
            </a:r>
            <a:r>
              <a:rPr lang="en-US" sz="2004" i="1" spc="28">
                <a:solidFill>
                  <a:srgbClr val="8500FF"/>
                </a:solidFill>
                <a:latin typeface="IBM Plex Sans Condensed Italics"/>
                <a:ea typeface="IBM Plex Sans Condensed Italics"/>
                <a:cs typeface="IBM Plex Sans Condensed Italics"/>
                <a:sym typeface="IBM Plex Sans Condensed Italics"/>
              </a:rPr>
              <a:t>thêm class active</a:t>
            </a:r>
            <a:r>
              <a:rPr lang="en-US" sz="2004" i="1" spc="28">
                <a:solidFill>
                  <a:srgbClr val="000000"/>
                </a:solidFill>
                <a:latin typeface="IBM Plex Sans Condensed Italics"/>
                <a:ea typeface="IBM Plex Sans Condensed Italics"/>
                <a:cs typeface="IBM Plex Sans Condensed Italics"/>
                <a:sym typeface="IBM Plex Sans Condensed Italics"/>
              </a:rPr>
              <a:t> vào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&lt;p&gt;</a:t>
            </a:r>
            <a:r>
              <a:rPr lang="en-US" sz="2004" i="1" spc="28">
                <a:solidFill>
                  <a:srgbClr val="000000"/>
                </a:solidFill>
                <a:latin typeface="IBM Plex Sans Condensed Italics"/>
                <a:ea typeface="IBM Plex Sans Condensed Italics"/>
                <a:cs typeface="IBM Plex Sans Condensed Italics"/>
                <a:sym typeface="IBM Plex Sans Condensed Italics"/>
              </a:rPr>
              <a:t> chứa nội dung "Click vào em!" </a:t>
            </a:r>
            <a:r>
              <a:rPr lang="en-US" sz="2004" i="1" spc="28">
                <a:solidFill>
                  <a:srgbClr val="8500FF"/>
                </a:solidFill>
                <a:latin typeface="IBM Plex Sans Condensed Italics"/>
                <a:ea typeface="IBM Plex Sans Condensed Italics"/>
                <a:cs typeface="IBM Plex Sans Condensed Italics"/>
                <a:sym typeface="IBM Plex Sans Condensed Italics"/>
              </a:rPr>
              <a:t>khi người dùng nhấn </a:t>
            </a:r>
            <a:r>
              <a:rPr lang="en-US" sz="2004" i="1" spc="28">
                <a:solidFill>
                  <a:srgbClr val="000000"/>
                </a:solidFill>
                <a:latin typeface="IBM Plex Sans Condensed Italics"/>
                <a:ea typeface="IBM Plex Sans Condensed Italics"/>
                <a:cs typeface="IBM Plex Sans Condensed Italics"/>
                <a:sym typeface="IBM Plex Sans Condensed Italics"/>
              </a:rPr>
              <a:t>nút "</a:t>
            </a:r>
            <a:r>
              <a:rPr lang="en-US" sz="2004" i="1" spc="28">
                <a:solidFill>
                  <a:srgbClr val="8500FF"/>
                </a:solidFill>
                <a:latin typeface="IBM Plex Sans Condensed Italics"/>
                <a:ea typeface="IBM Plex Sans Condensed Italics"/>
                <a:cs typeface="IBM Plex Sans Condensed Italics"/>
                <a:sym typeface="IBM Plex Sans Condensed Italics"/>
              </a:rPr>
              <a:t>Toggle btn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Class sẽ được thêm vào và loại bỏ nếu nhấn lại.</a:t>
            </a:r>
          </a:p>
        </p:txBody>
      </p:sp>
      <p:sp>
        <p:nvSpPr>
          <p:cNvPr id="19" name="TextBox 19"/>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03</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428494"/>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33666" y="4372851"/>
            <a:ext cx="4471797" cy="2255015"/>
          </a:xfrm>
          <a:custGeom>
            <a:avLst/>
            <a:gdLst/>
            <a:ahLst/>
            <a:cxnLst/>
            <a:rect l="l" t="t" r="r" b="b"/>
            <a:pathLst>
              <a:path w="4471797" h="2255015">
                <a:moveTo>
                  <a:pt x="0" y="0"/>
                </a:moveTo>
                <a:lnTo>
                  <a:pt x="4471796" y="0"/>
                </a:lnTo>
                <a:lnTo>
                  <a:pt x="4471796" y="2255015"/>
                </a:lnTo>
                <a:lnTo>
                  <a:pt x="0" y="225501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877430" y="4372937"/>
            <a:ext cx="6218682" cy="1031548"/>
          </a:xfrm>
          <a:custGeom>
            <a:avLst/>
            <a:gdLst/>
            <a:ahLst/>
            <a:cxnLst/>
            <a:rect l="l" t="t" r="r" b="b"/>
            <a:pathLst>
              <a:path w="6218682" h="1031548">
                <a:moveTo>
                  <a:pt x="0" y="0"/>
                </a:moveTo>
                <a:lnTo>
                  <a:pt x="6218682" y="0"/>
                </a:lnTo>
                <a:lnTo>
                  <a:pt x="6218682" y="1031548"/>
                </a:lnTo>
                <a:lnTo>
                  <a:pt x="0" y="103154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1028043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Vẫn có 1 vài phần chúng ta có thể tối ưu, chúng ta đang lấy theo index cứng của mảng, và điều gì sẽ xảy ra nếu số phần tử này của mảng thay đổi ?? : </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6867525" cy="1028700"/>
          </a:xfrm>
          <a:custGeom>
            <a:avLst/>
            <a:gdLst/>
            <a:ahLst/>
            <a:cxnLst/>
            <a:rect l="l" t="t" r="r" b="b"/>
            <a:pathLst>
              <a:path w="6867525" h="1028700">
                <a:moveTo>
                  <a:pt x="0" y="0"/>
                </a:moveTo>
                <a:lnTo>
                  <a:pt x="6867525" y="0"/>
                </a:lnTo>
                <a:lnTo>
                  <a:pt x="6867525" y="1028700"/>
                </a:lnTo>
                <a:lnTo>
                  <a:pt x="0" y="1028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3429000"/>
            <a:ext cx="2590800" cy="1657350"/>
          </a:xfrm>
          <a:custGeom>
            <a:avLst/>
            <a:gdLst/>
            <a:ahLst/>
            <a:cxnLst/>
            <a:rect l="l" t="t" r="r" b="b"/>
            <a:pathLst>
              <a:path w="2590800" h="1657350">
                <a:moveTo>
                  <a:pt x="0" y="0"/>
                </a:moveTo>
                <a:lnTo>
                  <a:pt x="2590800" y="0"/>
                </a:lnTo>
                <a:lnTo>
                  <a:pt x="2590800" y="1657350"/>
                </a:lnTo>
                <a:lnTo>
                  <a:pt x="0" y="1657350"/>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7158"/>
            <a:ext cx="346354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JSX có khả năng hiển thị mảng </a:t>
            </a:r>
          </a:p>
        </p:txBody>
      </p:sp>
      <p:sp>
        <p:nvSpPr>
          <p:cNvPr id="17" name="TextBox 17"/>
          <p:cNvSpPr txBox="1"/>
          <p:nvPr/>
        </p:nvSpPr>
        <p:spPr>
          <a:xfrm>
            <a:off x="1565148" y="860765"/>
            <a:ext cx="26762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4565990"/>
            <a:ext cx="6067425" cy="1428750"/>
          </a:xfrm>
          <a:custGeom>
            <a:avLst/>
            <a:gdLst/>
            <a:ahLst/>
            <a:cxnLst/>
            <a:rect l="l" t="t" r="r" b="b"/>
            <a:pathLst>
              <a:path w="6067425" h="1428750">
                <a:moveTo>
                  <a:pt x="0" y="0"/>
                </a:moveTo>
                <a:lnTo>
                  <a:pt x="6067425" y="0"/>
                </a:lnTo>
                <a:lnTo>
                  <a:pt x="60674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2219706"/>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305451" y="3960495"/>
            <a:ext cx="515074" cy="499320"/>
          </a:xfrm>
          <a:custGeom>
            <a:avLst/>
            <a:gdLst/>
            <a:ahLst/>
            <a:cxnLst/>
            <a:rect l="l" t="t" r="r" b="b"/>
            <a:pathLst>
              <a:path w="515074" h="499320">
                <a:moveTo>
                  <a:pt x="0" y="0"/>
                </a:moveTo>
                <a:lnTo>
                  <a:pt x="515074" y="0"/>
                </a:lnTo>
                <a:lnTo>
                  <a:pt x="515074" y="499320"/>
                </a:lnTo>
                <a:lnTo>
                  <a:pt x="0" y="4993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851514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có thể dùng phương thức map để giải quyết vấn đề này với mảng data</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27505" y="3153547"/>
            <a:ext cx="4838195" cy="3011681"/>
          </a:xfrm>
          <a:custGeom>
            <a:avLst/>
            <a:gdLst/>
            <a:ahLst/>
            <a:cxnLst/>
            <a:rect l="l" t="t" r="r" b="b"/>
            <a:pathLst>
              <a:path w="4838195" h="3011681">
                <a:moveTo>
                  <a:pt x="0" y="0"/>
                </a:moveTo>
                <a:lnTo>
                  <a:pt x="4838195" y="0"/>
                </a:lnTo>
                <a:lnTo>
                  <a:pt x="4838195" y="3011681"/>
                </a:lnTo>
                <a:lnTo>
                  <a:pt x="0" y="3011681"/>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567158"/>
            <a:ext cx="1839639"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04 :</a:t>
            </a:r>
          </a:p>
        </p:txBody>
      </p:sp>
      <p:sp>
        <p:nvSpPr>
          <p:cNvPr id="16" name="TextBox 16"/>
          <p:cNvSpPr txBox="1"/>
          <p:nvPr/>
        </p:nvSpPr>
        <p:spPr>
          <a:xfrm>
            <a:off x="1565148" y="860765"/>
            <a:ext cx="314793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react 04 –ôn tập map</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22</a:t>
            </a:r>
          </a:p>
        </p:txBody>
      </p:sp>
      <p:sp>
        <p:nvSpPr>
          <p:cNvPr id="18" name="TextBox 18"/>
          <p:cNvSpPr txBox="1"/>
          <p:nvPr/>
        </p:nvSpPr>
        <p:spPr>
          <a:xfrm>
            <a:off x="1505455" y="2015242"/>
            <a:ext cx="10283800"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Tạo một mảng các cuốn sách yêu thích </a:t>
            </a:r>
            <a:r>
              <a:rPr lang="en-US" sz="2004" i="1" spc="28">
                <a:solidFill>
                  <a:srgbClr val="000000"/>
                </a:solidFill>
                <a:latin typeface="IBM Plex Sans Condensed Italics"/>
                <a:ea typeface="IBM Plex Sans Condensed Italics"/>
                <a:cs typeface="IBM Plex Sans Condensed Italics"/>
                <a:sym typeface="IBM Plex Sans Condensed Italics"/>
              </a:rPr>
              <a:t>(ví dụ: "Sách Hay", "Lập Trình Cùng Tuhoc.CC", "Kỹ Năng Sống"). </a:t>
            </a:r>
            <a:r>
              <a:rPr lang="en-US" sz="2004" i="1" spc="28">
                <a:solidFill>
                  <a:srgbClr val="8500FF"/>
                </a:solidFill>
                <a:latin typeface="IBM Plex Sans Condensed Italics"/>
                <a:ea typeface="IBM Plex Sans Condensed Italics"/>
                <a:cs typeface="IBM Plex Sans Condensed Italics"/>
                <a:sym typeface="IBM Plex Sans Condensed Italics"/>
              </a:rPr>
              <a:t>Sử dụng phương thức map để duyệt qua mảng và hiển thị mỗi cuốn sách qua component Book</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194303" y="2440276"/>
            <a:ext cx="7371712" cy="4159377"/>
          </a:xfrm>
          <a:custGeom>
            <a:avLst/>
            <a:gdLst/>
            <a:ahLst/>
            <a:cxnLst/>
            <a:rect l="l" t="t" r="r" b="b"/>
            <a:pathLst>
              <a:path w="7371712" h="4159377">
                <a:moveTo>
                  <a:pt x="0" y="0"/>
                </a:moveTo>
                <a:lnTo>
                  <a:pt x="7371712" y="0"/>
                </a:lnTo>
                <a:lnTo>
                  <a:pt x="7371712" y="4159377"/>
                </a:lnTo>
                <a:lnTo>
                  <a:pt x="0" y="415937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3805"/>
            <a:ext cx="991998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ý thấy phần </a:t>
            </a:r>
            <a:r>
              <a:rPr lang="en-US" sz="2004" i="1" spc="28">
                <a:solidFill>
                  <a:srgbClr val="8500FF"/>
                </a:solidFill>
                <a:latin typeface="IBM Plex Sans Condensed Italics"/>
                <a:ea typeface="IBM Plex Sans Condensed Italics"/>
                <a:cs typeface="IBM Plex Sans Condensed Italics"/>
                <a:sym typeface="IBM Plex Sans Condensed Italics"/>
              </a:rPr>
              <a:t>section</a:t>
            </a:r>
            <a:r>
              <a:rPr lang="en-US" sz="2004" i="1" spc="28">
                <a:solidFill>
                  <a:srgbClr val="000000"/>
                </a:solidFill>
                <a:latin typeface="IBM Plex Sans Condensed Italics"/>
                <a:ea typeface="IBM Plex Sans Condensed Italics"/>
                <a:cs typeface="IBM Plex Sans Condensed Italics"/>
                <a:sym typeface="IBM Plex Sans Condensed Italics"/>
              </a:rPr>
              <a:t> đang </a:t>
            </a:r>
            <a:r>
              <a:rPr lang="en-US" sz="2004" i="1" spc="28">
                <a:solidFill>
                  <a:srgbClr val="8500FF"/>
                </a:solidFill>
                <a:latin typeface="IBM Plex Sans Condensed Italics"/>
                <a:ea typeface="IBM Plex Sans Condensed Italics"/>
                <a:cs typeface="IBM Plex Sans Condensed Italics"/>
                <a:sym typeface="IBM Plex Sans Condensed Italics"/>
              </a:rPr>
              <a:t>có cấu trúc lặp lại </a:t>
            </a:r>
            <a:r>
              <a:rPr lang="en-US" sz="2004" i="1" spc="28">
                <a:solidFill>
                  <a:srgbClr val="000000"/>
                </a:solidFill>
                <a:latin typeface="IBM Plex Sans Condensed Italics"/>
                <a:ea typeface="IBM Plex Sans Condensed Italics"/>
                <a:cs typeface="IBM Plex Sans Condensed Italics"/>
                <a:sym typeface="IBM Plex Sans Condensed Italics"/>
              </a:rPr>
              <a:t>giữa các phần, và nếu như sau này chúng ta có thêm các phần mục khác cấu trúc tương tự, ta </a:t>
            </a:r>
            <a:r>
              <a:rPr lang="en-US" sz="2004" i="1" spc="28">
                <a:solidFill>
                  <a:srgbClr val="8500FF"/>
                </a:solidFill>
                <a:latin typeface="IBM Plex Sans Condensed Italics"/>
                <a:ea typeface="IBM Plex Sans Condensed Italics"/>
                <a:cs typeface="IBM Plex Sans Condensed Italics"/>
                <a:sym typeface="IBM Plex Sans Condensed Italics"/>
              </a:rPr>
              <a:t>có thể sử dụng jsx để tái sử dụng</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988184" y="2819400"/>
            <a:ext cx="6057900" cy="2324100"/>
          </a:xfrm>
          <a:custGeom>
            <a:avLst/>
            <a:gdLst/>
            <a:ahLst/>
            <a:cxnLst/>
            <a:rect l="l" t="t" r="r" b="b"/>
            <a:pathLst>
              <a:path w="6057900" h="2324100">
                <a:moveTo>
                  <a:pt x="0" y="0"/>
                </a:moveTo>
                <a:lnTo>
                  <a:pt x="6057900" y="0"/>
                </a:lnTo>
                <a:lnTo>
                  <a:pt x="6057900" y="2324100"/>
                </a:lnTo>
                <a:lnTo>
                  <a:pt x="0" y="2324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88184" y="2403348"/>
            <a:ext cx="1219200" cy="342900"/>
          </a:xfrm>
          <a:custGeom>
            <a:avLst/>
            <a:gdLst/>
            <a:ahLst/>
            <a:cxnLst/>
            <a:rect l="l" t="t" r="r" b="b"/>
            <a:pathLst>
              <a:path w="1219200" h="342900">
                <a:moveTo>
                  <a:pt x="0" y="0"/>
                </a:moveTo>
                <a:lnTo>
                  <a:pt x="1219200" y="0"/>
                </a:lnTo>
                <a:lnTo>
                  <a:pt x="1219200"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347" y="2792854"/>
            <a:ext cx="2464565" cy="1629794"/>
          </a:xfrm>
          <a:custGeom>
            <a:avLst/>
            <a:gdLst/>
            <a:ahLst/>
            <a:cxnLst/>
            <a:rect l="l" t="t" r="r" b="b"/>
            <a:pathLst>
              <a:path w="2464565" h="1629794">
                <a:moveTo>
                  <a:pt x="0" y="0"/>
                </a:moveTo>
                <a:lnTo>
                  <a:pt x="2464565" y="0"/>
                </a:lnTo>
                <a:lnTo>
                  <a:pt x="2464565" y="1629794"/>
                </a:lnTo>
                <a:lnTo>
                  <a:pt x="0" y="1629794"/>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9" name="TextBox 19"/>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56915" y="1528191"/>
            <a:ext cx="295085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component Section.jsx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129628"/>
            <a:ext cx="8467725" cy="4057650"/>
          </a:xfrm>
          <a:custGeom>
            <a:avLst/>
            <a:gdLst/>
            <a:ahLst/>
            <a:cxnLst/>
            <a:rect l="l" t="t" r="r" b="b"/>
            <a:pathLst>
              <a:path w="8467725" h="4057650">
                <a:moveTo>
                  <a:pt x="0" y="0"/>
                </a:moveTo>
                <a:lnTo>
                  <a:pt x="8467725" y="0"/>
                </a:lnTo>
                <a:lnTo>
                  <a:pt x="8467725" y="4057650"/>
                </a:lnTo>
                <a:lnTo>
                  <a:pt x="0" y="40576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4022474"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Examples.jsx sẽ được viết lại như sau</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3985" y="2728979"/>
            <a:ext cx="2200275" cy="1276350"/>
          </a:xfrm>
          <a:custGeom>
            <a:avLst/>
            <a:gdLst/>
            <a:ahLst/>
            <a:cxnLst/>
            <a:rect l="l" t="t" r="r" b="b"/>
            <a:pathLst>
              <a:path w="2200275" h="1276350">
                <a:moveTo>
                  <a:pt x="0" y="0"/>
                </a:moveTo>
                <a:lnTo>
                  <a:pt x="2200275" y="0"/>
                </a:lnTo>
                <a:lnTo>
                  <a:pt x="2200275" y="1276350"/>
                </a:lnTo>
                <a:lnTo>
                  <a:pt x="0" y="12763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98595" y="2693489"/>
            <a:ext cx="5219700" cy="3276590"/>
          </a:xfrm>
          <a:custGeom>
            <a:avLst/>
            <a:gdLst/>
            <a:ahLst/>
            <a:cxnLst/>
            <a:rect l="l" t="t" r="r" b="b"/>
            <a:pathLst>
              <a:path w="5219700" h="3276590">
                <a:moveTo>
                  <a:pt x="0" y="0"/>
                </a:moveTo>
                <a:lnTo>
                  <a:pt x="5219700" y="0"/>
                </a:lnTo>
                <a:lnTo>
                  <a:pt x="5219700" y="3276591"/>
                </a:lnTo>
                <a:lnTo>
                  <a:pt x="0" y="3276591"/>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66291"/>
            <a:ext cx="9850136" cy="909180"/>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Nhưng có 1 vấn đề , thuộc tính id chúng ta khai báo ở trên gặp lỗi, react không biết id đó là gì - bạn có thể kiểm tra phần tử, id không hề tồn tại ở đó, chính vì vậy giao diện xuất hiện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lỗi</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00146" y="2170900"/>
            <a:ext cx="8791575" cy="3486150"/>
          </a:xfrm>
          <a:custGeom>
            <a:avLst/>
            <a:gdLst/>
            <a:ahLst/>
            <a:cxnLst/>
            <a:rect l="l" t="t" r="r" b="b"/>
            <a:pathLst>
              <a:path w="8791575" h="3486150">
                <a:moveTo>
                  <a:pt x="0" y="0"/>
                </a:moveTo>
                <a:lnTo>
                  <a:pt x="8791575" y="0"/>
                </a:lnTo>
                <a:lnTo>
                  <a:pt x="8791575" y="3486150"/>
                </a:lnTo>
                <a:lnTo>
                  <a:pt x="0" y="34861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959500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xử lý lỗi này, chúng ta cần thêm thuộc tính id, vào trong section để truyền từ giao diện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465708"/>
            <a:ext cx="9210675" cy="2952750"/>
          </a:xfrm>
          <a:custGeom>
            <a:avLst/>
            <a:gdLst/>
            <a:ahLst/>
            <a:cxnLst/>
            <a:rect l="l" t="t" r="r" b="b"/>
            <a:pathLst>
              <a:path w="9210675" h="2952750">
                <a:moveTo>
                  <a:pt x="0" y="0"/>
                </a:moveTo>
                <a:lnTo>
                  <a:pt x="9210675" y="0"/>
                </a:lnTo>
                <a:lnTo>
                  <a:pt x="9210675" y="2952750"/>
                </a:lnTo>
                <a:lnTo>
                  <a:pt x="0" y="29527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40250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6291"/>
            <a:ext cx="982786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Tuy nhiên, nếu cứ mỗi lần truyền thêm thuộc tính: id, className… chúng ta lại truyền thủ công thì rất mất thời gian, chúng ta sẽ xử lý vấn đề này ở clip tiếp theo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536830" y="2725674"/>
            <a:ext cx="6696075" cy="1552575"/>
          </a:xfrm>
          <a:custGeom>
            <a:avLst/>
            <a:gdLst/>
            <a:ahLst/>
            <a:cxnLst/>
            <a:rect l="l" t="t" r="r" b="b"/>
            <a:pathLst>
              <a:path w="6696075" h="1552575">
                <a:moveTo>
                  <a:pt x="0" y="0"/>
                </a:moveTo>
                <a:lnTo>
                  <a:pt x="6696075" y="0"/>
                </a:lnTo>
                <a:lnTo>
                  <a:pt x="6696075" y="1552575"/>
                </a:lnTo>
                <a:lnTo>
                  <a:pt x="0" y="1552575"/>
                </a:lnTo>
                <a:lnTo>
                  <a:pt x="0" y="0"/>
                </a:lnTo>
                <a:close/>
              </a:path>
            </a:pathLst>
          </a:custGeom>
          <a:blipFill>
            <a:blip r:embed="rId2"/>
            <a:stretch>
              <a:fillRect/>
            </a:stretch>
          </a:blipFill>
        </p:spPr>
        <p:txBody>
          <a:bodyPr/>
          <a:lstStyle/>
          <a:p>
            <a:endParaRPr lang="en-US"/>
          </a:p>
        </p:txBody>
      </p:sp>
      <p:sp>
        <p:nvSpPr>
          <p:cNvPr id="7" name="Freeform 7"/>
          <p:cNvSpPr/>
          <p:nvPr/>
        </p:nvSpPr>
        <p:spPr>
          <a:xfrm>
            <a:off x="1466974" y="2132914"/>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a:grpSpLocks noChangeAspect="1"/>
          </p:cNvGrpSpPr>
          <p:nvPr/>
        </p:nvGrpSpPr>
        <p:grpSpPr>
          <a:xfrm>
            <a:off x="1202436" y="886978"/>
            <a:ext cx="3355086" cy="470144"/>
            <a:chOff x="0" y="0"/>
            <a:chExt cx="4473448" cy="626859"/>
          </a:xfrm>
        </p:grpSpPr>
        <p:sp>
          <p:nvSpPr>
            <p:cNvPr id="9" name="Freeform 9"/>
            <p:cNvSpPr/>
            <p:nvPr/>
          </p:nvSpPr>
          <p:spPr>
            <a:xfrm>
              <a:off x="0" y="0"/>
              <a:ext cx="4473448" cy="626745"/>
            </a:xfrm>
            <a:custGeom>
              <a:avLst/>
              <a:gdLst/>
              <a:ahLst/>
              <a:cxnLst/>
              <a:rect l="l" t="t" r="r" b="b"/>
              <a:pathLst>
                <a:path w="4473448" h="626745">
                  <a:moveTo>
                    <a:pt x="4360799" y="0"/>
                  </a:moveTo>
                  <a:cubicBezTo>
                    <a:pt x="4363212" y="8763"/>
                    <a:pt x="4364609" y="18034"/>
                    <a:pt x="4364609" y="27559"/>
                  </a:cubicBezTo>
                  <a:lnTo>
                    <a:pt x="4364609" y="433959"/>
                  </a:lnTo>
                  <a:cubicBezTo>
                    <a:pt x="4364609" y="490220"/>
                    <a:pt x="4319270" y="535559"/>
                    <a:pt x="4263009" y="535559"/>
                  </a:cubicBezTo>
                  <a:lnTo>
                    <a:pt x="9906" y="535559"/>
                  </a:lnTo>
                  <a:cubicBezTo>
                    <a:pt x="6604" y="535559"/>
                    <a:pt x="3302" y="535432"/>
                    <a:pt x="0" y="535051"/>
                  </a:cubicBezTo>
                  <a:lnTo>
                    <a:pt x="0" y="535051"/>
                  </a:lnTo>
                  <a:lnTo>
                    <a:pt x="0" y="626745"/>
                  </a:lnTo>
                  <a:lnTo>
                    <a:pt x="4473448" y="626745"/>
                  </a:lnTo>
                  <a:lnTo>
                    <a:pt x="4473448" y="0"/>
                  </a:lnTo>
                  <a:close/>
                </a:path>
              </a:pathLst>
            </a:custGeom>
            <a:blipFill>
              <a:blip r:embed="rId5"/>
              <a:stretch>
                <a:fillRect b="-18"/>
              </a:stretch>
            </a:blipFill>
          </p:spPr>
          <p:txBody>
            <a:bodyPr/>
            <a:lstStyle/>
            <a:p>
              <a:endParaRPr lang="en-US"/>
            </a:p>
          </p:txBody>
        </p:sp>
      </p:grpSp>
      <p:sp>
        <p:nvSpPr>
          <p:cNvPr id="10" name="Freeform 10"/>
          <p:cNvSpPr/>
          <p:nvPr/>
        </p:nvSpPr>
        <p:spPr>
          <a:xfrm>
            <a:off x="1054103" y="749303"/>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7"/>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335024" y="4635503"/>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93847" y="1420520"/>
            <a:ext cx="9665103"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Một</a:t>
            </a:r>
            <a:r>
              <a:rPr lang="en-US" sz="2006" i="1" spc="28">
                <a:solidFill>
                  <a:srgbClr val="F117D7"/>
                </a:solidFill>
                <a:latin typeface="IBM Plex Sans Condensed Italics"/>
                <a:ea typeface="IBM Plex Sans Condensed Italics"/>
                <a:cs typeface="IBM Plex Sans Condensed Italics"/>
                <a:sym typeface="IBM Plex Sans Condensed Italics"/>
              </a:rPr>
              <a:t> module </a:t>
            </a:r>
            <a:r>
              <a:rPr lang="en-US" sz="2006" i="1" spc="28">
                <a:solidFill>
                  <a:srgbClr val="000000"/>
                </a:solidFill>
                <a:latin typeface="IBM Plex Sans Condensed Italics"/>
                <a:ea typeface="IBM Plex Sans Condensed Italics"/>
                <a:cs typeface="IBM Plex Sans Condensed Italics"/>
                <a:sym typeface="IBM Plex Sans Condensed Italics"/>
              </a:rPr>
              <a:t>là </a:t>
            </a:r>
            <a:r>
              <a:rPr lang="en-US" sz="2006" i="1" spc="28">
                <a:solidFill>
                  <a:srgbClr val="F117D7"/>
                </a:solidFill>
                <a:latin typeface="IBM Plex Sans Condensed Italics"/>
                <a:ea typeface="IBM Plex Sans Condensed Italics"/>
                <a:cs typeface="IBM Plex Sans Condensed Italics"/>
                <a:sym typeface="IBM Plex Sans Condensed Italics"/>
              </a:rPr>
              <a:t>một file chứa mã JavaScript (JS) </a:t>
            </a:r>
            <a:r>
              <a:rPr lang="en-US" sz="2006" i="1" spc="28">
                <a:solidFill>
                  <a:srgbClr val="000000"/>
                </a:solidFill>
                <a:latin typeface="IBM Plex Sans Condensed Italics"/>
                <a:ea typeface="IBM Plex Sans Condensed Italics"/>
                <a:cs typeface="IBM Plex Sans Condensed Italics"/>
                <a:sym typeface="IBM Plex Sans Condensed Italics"/>
              </a:rPr>
              <a:t>mà bạn có thể </a:t>
            </a: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6" i="1" spc="28">
                <a:solidFill>
                  <a:srgbClr val="000000"/>
                </a:solidFill>
                <a:latin typeface="IBM Plex Sans Condensed Italics"/>
                <a:ea typeface="IBM Plex Sans Condensed Italics"/>
                <a:cs typeface="IBM Plex Sans Condensed Italics"/>
                <a:sym typeface="IBM Plex Sans Condensed Italics"/>
              </a:rPr>
              <a:t>ở các file khác. Giúp chia nhỏ ứng dụng thành các phần nhỏ, dễ quản lý và bảo trì.</a:t>
            </a:r>
          </a:p>
        </p:txBody>
      </p:sp>
      <p:sp>
        <p:nvSpPr>
          <p:cNvPr id="19" name="TextBox 19"/>
          <p:cNvSpPr txBox="1"/>
          <p:nvPr/>
        </p:nvSpPr>
        <p:spPr>
          <a:xfrm>
            <a:off x="1677924" y="4743174"/>
            <a:ext cx="1002943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JavaScript, export được sử dụng để chia sẻ các </a:t>
            </a:r>
            <a:r>
              <a:rPr lang="en-US" sz="2006" i="1" spc="28">
                <a:solidFill>
                  <a:srgbClr val="F117D7"/>
                </a:solidFill>
                <a:latin typeface="IBM Plex Sans Condensed Italics"/>
                <a:ea typeface="IBM Plex Sans Condensed Italics"/>
                <a:cs typeface="IBM Plex Sans Condensed Italics"/>
                <a:sym typeface="IBM Plex Sans Condensed Italics"/>
              </a:rPr>
              <a:t>hàm, biến, class </a:t>
            </a:r>
            <a:r>
              <a:rPr lang="en-US" sz="2006" i="1" spc="28">
                <a:solidFill>
                  <a:srgbClr val="000000"/>
                </a:solidFill>
                <a:latin typeface="IBM Plex Sans Condensed Italics"/>
                <a:ea typeface="IBM Plex Sans Condensed Italics"/>
                <a:cs typeface="IBM Plex Sans Condensed Italics"/>
                <a:sym typeface="IBM Plex Sans Condensed Italics"/>
              </a:rPr>
              <a:t>từ một module. Có hai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chính để export:</a:t>
            </a:r>
          </a:p>
        </p:txBody>
      </p:sp>
      <p:sp>
        <p:nvSpPr>
          <p:cNvPr id="20" name="TextBox 20"/>
          <p:cNvSpPr txBox="1"/>
          <p:nvPr/>
        </p:nvSpPr>
        <p:spPr>
          <a:xfrm>
            <a:off x="2249424" y="5397875"/>
            <a:ext cx="6585128"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4"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4"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a:t>
            </a:r>
          </a:p>
        </p:txBody>
      </p:sp>
      <p:sp>
        <p:nvSpPr>
          <p:cNvPr id="21" name="TextBox 21"/>
          <p:cNvSpPr txBox="1"/>
          <p:nvPr/>
        </p:nvSpPr>
        <p:spPr>
          <a:xfrm>
            <a:off x="1628518" y="2281647"/>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2" name="TextBox 22"/>
          <p:cNvSpPr txBox="1"/>
          <p:nvPr/>
        </p:nvSpPr>
        <p:spPr>
          <a:xfrm>
            <a:off x="1742818" y="862289"/>
            <a:ext cx="22842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về Module</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202180"/>
            <a:ext cx="5347973" cy="1714376"/>
          </a:xfrm>
          <a:custGeom>
            <a:avLst/>
            <a:gdLst/>
            <a:ahLst/>
            <a:cxnLst/>
            <a:rect l="l" t="t" r="r" b="b"/>
            <a:pathLst>
              <a:path w="5347973" h="1714376">
                <a:moveTo>
                  <a:pt x="0" y="0"/>
                </a:moveTo>
                <a:lnTo>
                  <a:pt x="5347973" y="0"/>
                </a:lnTo>
                <a:lnTo>
                  <a:pt x="5347973" y="1714376"/>
                </a:lnTo>
                <a:lnTo>
                  <a:pt x="0" y="171437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4027599"/>
            <a:ext cx="5547236" cy="1818770"/>
          </a:xfrm>
          <a:custGeom>
            <a:avLst/>
            <a:gdLst/>
            <a:ahLst/>
            <a:cxnLst/>
            <a:rect l="l" t="t" r="r" b="b"/>
            <a:pathLst>
              <a:path w="5547236" h="1818770">
                <a:moveTo>
                  <a:pt x="0" y="0"/>
                </a:moveTo>
                <a:lnTo>
                  <a:pt x="5547236" y="0"/>
                </a:lnTo>
                <a:lnTo>
                  <a:pt x="5547236" y="1818770"/>
                </a:lnTo>
                <a:lnTo>
                  <a:pt x="0" y="18187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53619" y="2195827"/>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53619" y="4027551"/>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14015" y="593746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756915" y="1585341"/>
            <a:ext cx="9964674" cy="585273"/>
          </a:xfrm>
          <a:prstGeom prst="rect">
            <a:avLst/>
          </a:prstGeom>
        </p:spPr>
        <p:txBody>
          <a:bodyPr lIns="0" tIns="0" rIns="0" bIns="0" rtlCol="0" anchor="t">
            <a:spAutoFit/>
          </a:bodyPr>
          <a:lstStyle/>
          <a:p>
            <a:pPr algn="l">
              <a:lnSpc>
                <a:spcPts val="2284"/>
              </a:lnSpc>
            </a:pPr>
            <a:r>
              <a:rPr lang="en-US" sz="2004" i="1" spc="28">
                <a:solidFill>
                  <a:srgbClr val="000000"/>
                </a:solidFill>
                <a:latin typeface="IBM Plex Sans Condensed Italics"/>
                <a:ea typeface="IBM Plex Sans Condensed Italics"/>
                <a:cs typeface="IBM Plex Sans Condensed Italics"/>
                <a:sym typeface="IBM Plex Sans Condensed Italics"/>
              </a:rPr>
              <a:t>Cứ mỗi lần truyền thêm thuộc tính: id, className… chúng ta lại truyền thủ công thì rất mất </a:t>
            </a:r>
          </a:p>
          <a:p>
            <a:pPr algn="l">
              <a:lnSpc>
                <a:spcPts val="2408"/>
              </a:lnSpc>
            </a:pPr>
            <a:r>
              <a:rPr lang="en-US" sz="2112" i="1" spc="29">
                <a:solidFill>
                  <a:srgbClr val="000000"/>
                </a:solidFill>
                <a:latin typeface="IBM Plex Sans Condensed Italics"/>
                <a:ea typeface="IBM Plex Sans Condensed Italics"/>
                <a:cs typeface="IBM Plex Sans Condensed Italics"/>
                <a:sym typeface="IBM Plex Sans Condensed Italics"/>
              </a:rPr>
              <a:t>thời gian →Sử dụng </a:t>
            </a:r>
          </a:p>
        </p:txBody>
      </p:sp>
      <p:sp>
        <p:nvSpPr>
          <p:cNvPr id="23" name="TextBox 23"/>
          <p:cNvSpPr txBox="1"/>
          <p:nvPr/>
        </p:nvSpPr>
        <p:spPr>
          <a:xfrm>
            <a:off x="1756915" y="6083103"/>
            <a:ext cx="10144677"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truyền mọi thuộc tính 1 cách tự động, </a:t>
            </a:r>
            <a:r>
              <a:rPr lang="en-US" sz="2004" i="1" spc="28">
                <a:solidFill>
                  <a:srgbClr val="8500FF"/>
                </a:solidFill>
                <a:latin typeface="IBM Plex Sans Condensed Italics"/>
                <a:ea typeface="IBM Plex Sans Condensed Italics"/>
                <a:cs typeface="IBM Plex Sans Condensed Italics"/>
                <a:sym typeface="IBM Plex Sans Condensed Italics"/>
              </a:rPr>
              <a:t>Spread Operator: ...props </a:t>
            </a:r>
            <a:r>
              <a:rPr lang="en-US" sz="2004" i="1" spc="28">
                <a:solidFill>
                  <a:srgbClr val="000000"/>
                </a:solidFill>
                <a:latin typeface="IBM Plex Sans Condensed Italics"/>
                <a:ea typeface="IBM Plex Sans Condensed Italics"/>
                <a:cs typeface="IBM Plex Sans Condensed Italics"/>
                <a:sym typeface="IBM Plex Sans Condensed Italics"/>
              </a:rPr>
              <a:t>sẽ tự động trải các thuộc tính này và áp dụng</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002384"/>
            <a:ext cx="6098791" cy="4211317"/>
          </a:xfrm>
          <a:custGeom>
            <a:avLst/>
            <a:gdLst/>
            <a:ahLst/>
            <a:cxnLst/>
            <a:rect l="l" t="t" r="r" b="b"/>
            <a:pathLst>
              <a:path w="6098791" h="4211317">
                <a:moveTo>
                  <a:pt x="0" y="0"/>
                </a:moveTo>
                <a:lnTo>
                  <a:pt x="6098790" y="0"/>
                </a:lnTo>
                <a:lnTo>
                  <a:pt x="6098790" y="4211316"/>
                </a:lnTo>
                <a:lnTo>
                  <a:pt x="0" y="4211316"/>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1133666" y="1517266"/>
            <a:ext cx="1295400" cy="381000"/>
          </a:xfrm>
          <a:custGeom>
            <a:avLst/>
            <a:gdLst/>
            <a:ahLst/>
            <a:cxnLst/>
            <a:rect l="l" t="t" r="r" b="b"/>
            <a:pathLst>
              <a:path w="1295400" h="381000">
                <a:moveTo>
                  <a:pt x="0" y="0"/>
                </a:moveTo>
                <a:lnTo>
                  <a:pt x="1295400" y="0"/>
                </a:lnTo>
                <a:lnTo>
                  <a:pt x="129540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52157" y="2002412"/>
            <a:ext cx="4582544" cy="2647693"/>
          </a:xfrm>
          <a:custGeom>
            <a:avLst/>
            <a:gdLst/>
            <a:ahLst/>
            <a:cxnLst/>
            <a:rect l="l" t="t" r="r" b="b"/>
            <a:pathLst>
              <a:path w="4582544" h="2647693">
                <a:moveTo>
                  <a:pt x="0" y="0"/>
                </a:moveTo>
                <a:lnTo>
                  <a:pt x="4582544" y="0"/>
                </a:lnTo>
                <a:lnTo>
                  <a:pt x="4582544" y="2647693"/>
                </a:lnTo>
                <a:lnTo>
                  <a:pt x="0" y="2647693"/>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9" name="TextBox 19"/>
          <p:cNvSpPr txBox="1"/>
          <p:nvPr/>
        </p:nvSpPr>
        <p:spPr>
          <a:xfrm>
            <a:off x="7551677" y="1101671"/>
            <a:ext cx="2940072" cy="339090"/>
          </a:xfrm>
          <a:prstGeom prst="rect">
            <a:avLst/>
          </a:prstGeom>
        </p:spPr>
        <p:txBody>
          <a:bodyPr lIns="0" tIns="0" rIns="0" bIns="0" rtlCol="0" anchor="t">
            <a:spAutoFit/>
          </a:bodyPr>
          <a:lstStyle/>
          <a:p>
            <a:pPr algn="l">
              <a:lnSpc>
                <a:spcPts val="2520"/>
              </a:lnSpc>
            </a:pPr>
            <a:r>
              <a:rPr lang="en-US" sz="1800" b="1">
                <a:solidFill>
                  <a:srgbClr val="FF0000"/>
                </a:solidFill>
                <a:latin typeface="Consolas Bold"/>
                <a:ea typeface="Consolas Bold"/>
                <a:cs typeface="Consolas Bold"/>
                <a:sym typeface="Consolas Bold"/>
              </a:rPr>
              <a:t>kiểm tra trên Dev Tools</a:t>
            </a:r>
          </a:p>
        </p:txBody>
      </p:sp>
      <p:sp>
        <p:nvSpPr>
          <p:cNvPr id="20" name="TextBox 20"/>
          <p:cNvSpPr txBox="1"/>
          <p:nvPr/>
        </p:nvSpPr>
        <p:spPr>
          <a:xfrm>
            <a:off x="1057046" y="622885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399918" y="6336392"/>
            <a:ext cx="89911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Đây là 1 cách hữu ích khi xây dựng các compnent dạng bao bọc, như Section ở trên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1910591"/>
            <a:ext cx="5706494" cy="1911353"/>
          </a:xfrm>
          <a:custGeom>
            <a:avLst/>
            <a:gdLst/>
            <a:ahLst/>
            <a:cxnLst/>
            <a:rect l="l" t="t" r="r" b="b"/>
            <a:pathLst>
              <a:path w="5706494" h="1911353">
                <a:moveTo>
                  <a:pt x="0" y="0"/>
                </a:moveTo>
                <a:lnTo>
                  <a:pt x="5706494" y="0"/>
                </a:lnTo>
                <a:lnTo>
                  <a:pt x="5706494" y="1911353"/>
                </a:lnTo>
                <a:lnTo>
                  <a:pt x="0" y="191135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444679"/>
            <a:ext cx="7643117" cy="2205352"/>
          </a:xfrm>
          <a:custGeom>
            <a:avLst/>
            <a:gdLst/>
            <a:ahLst/>
            <a:cxnLst/>
            <a:rect l="l" t="t" r="r" b="b"/>
            <a:pathLst>
              <a:path w="7643117" h="2205352">
                <a:moveTo>
                  <a:pt x="0" y="0"/>
                </a:moveTo>
                <a:lnTo>
                  <a:pt x="7643117" y="0"/>
                </a:lnTo>
                <a:lnTo>
                  <a:pt x="7643117" y="2205352"/>
                </a:lnTo>
                <a:lnTo>
                  <a:pt x="0" y="220535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25705"/>
            <a:ext cx="9971170"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 chúng ta thấy rằng </a:t>
            </a:r>
            <a:r>
              <a:rPr lang="en-US" sz="2004" i="1" spc="28">
                <a:solidFill>
                  <a:srgbClr val="8500FF"/>
                </a:solidFill>
                <a:latin typeface="IBM Plex Sans Condensed Italics"/>
                <a:ea typeface="IBM Plex Sans Condensed Italics"/>
                <a:cs typeface="IBM Plex Sans Condensed Italics"/>
                <a:sym typeface="IBM Plex Sans Condensed Italics"/>
              </a:rPr>
              <a:t>TabButton.jsx</a:t>
            </a:r>
            <a:r>
              <a:rPr lang="en-US" sz="2004" i="1" spc="28">
                <a:solidFill>
                  <a:srgbClr val="000000"/>
                </a:solidFill>
                <a:latin typeface="IBM Plex Sans Condensed Italics"/>
                <a:ea typeface="IBM Plex Sans Condensed Italics"/>
                <a:cs typeface="IBM Plex Sans Condensed Italics"/>
                <a:sym typeface="IBM Plex Sans Condensed Italics"/>
              </a:rPr>
              <a:t>, thuộc tính </a:t>
            </a:r>
            <a:r>
              <a:rPr lang="en-US" sz="2004" i="1" spc="28">
                <a:solidFill>
                  <a:srgbClr val="8500FF"/>
                </a:solidFill>
                <a:latin typeface="IBM Plex Sans Condensed Italics"/>
                <a:ea typeface="IBM Plex Sans Condensed Italics"/>
                <a:cs typeface="IBM Plex Sans Condensed Italics"/>
                <a:sym typeface="IBM Plex Sans Condensed Italics"/>
              </a:rPr>
              <a:t>onSelect </a:t>
            </a:r>
            <a:r>
              <a:rPr lang="en-US" sz="2004" i="1" spc="28">
                <a:solidFill>
                  <a:srgbClr val="000000"/>
                </a:solidFill>
                <a:latin typeface="IBM Plex Sans Condensed Italics"/>
                <a:ea typeface="IBM Plex Sans Condensed Italics"/>
                <a:cs typeface="IBM Plex Sans Condensed Italics"/>
                <a:sym typeface="IBM Plex Sans Condensed Italics"/>
              </a:rPr>
              <a:t>cũng được truyền thủ công</a:t>
            </a:r>
          </a:p>
        </p:txBody>
      </p:sp>
      <p:sp>
        <p:nvSpPr>
          <p:cNvPr id="20" name="TextBox 20"/>
          <p:cNvSpPr txBox="1"/>
          <p:nvPr/>
        </p:nvSpPr>
        <p:spPr>
          <a:xfrm>
            <a:off x="1376172" y="3922528"/>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19329" y="4028637"/>
            <a:ext cx="3431343"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Có thể áp dụng ...props như sau</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45535"/>
            <a:ext cx="9565262" cy="3116199"/>
          </a:xfrm>
          <a:custGeom>
            <a:avLst/>
            <a:gdLst/>
            <a:ahLst/>
            <a:cxnLst/>
            <a:rect l="l" t="t" r="r" b="b"/>
            <a:pathLst>
              <a:path w="9565262" h="3116199">
                <a:moveTo>
                  <a:pt x="0" y="0"/>
                </a:moveTo>
                <a:lnTo>
                  <a:pt x="9565262" y="0"/>
                </a:lnTo>
                <a:lnTo>
                  <a:pt x="9565262" y="3116199"/>
                </a:lnTo>
                <a:lnTo>
                  <a:pt x="0" y="311619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608290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thể sử dụng mọi props cho Tabbutton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903344" y="1994535"/>
            <a:ext cx="7949060" cy="2511171"/>
          </a:xfrm>
          <a:custGeom>
            <a:avLst/>
            <a:gdLst/>
            <a:ahLst/>
            <a:cxnLst/>
            <a:rect l="l" t="t" r="r" b="b"/>
            <a:pathLst>
              <a:path w="7949060" h="2511171">
                <a:moveTo>
                  <a:pt x="0" y="0"/>
                </a:moveTo>
                <a:lnTo>
                  <a:pt x="7949060" y="0"/>
                </a:lnTo>
                <a:lnTo>
                  <a:pt x="7949060" y="2511171"/>
                </a:lnTo>
                <a:lnTo>
                  <a:pt x="0" y="251117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903344" y="4525832"/>
            <a:ext cx="4888230" cy="2268474"/>
          </a:xfrm>
          <a:custGeom>
            <a:avLst/>
            <a:gdLst/>
            <a:ahLst/>
            <a:cxnLst/>
            <a:rect l="l" t="t" r="r" b="b"/>
            <a:pathLst>
              <a:path w="4888230" h="2268474">
                <a:moveTo>
                  <a:pt x="0" y="0"/>
                </a:moveTo>
                <a:lnTo>
                  <a:pt x="4888230" y="0"/>
                </a:lnTo>
                <a:lnTo>
                  <a:pt x="4888230" y="2268474"/>
                </a:lnTo>
                <a:lnTo>
                  <a:pt x="0" y="226847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036577" y="1994411"/>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18411" y="4525756"/>
            <a:ext cx="2160270" cy="975627"/>
          </a:xfrm>
          <a:custGeom>
            <a:avLst/>
            <a:gdLst/>
            <a:ahLst/>
            <a:cxnLst/>
            <a:rect l="l" t="t" r="r" b="b"/>
            <a:pathLst>
              <a:path w="2160270" h="975627">
                <a:moveTo>
                  <a:pt x="0" y="0"/>
                </a:moveTo>
                <a:lnTo>
                  <a:pt x="2160270" y="0"/>
                </a:lnTo>
                <a:lnTo>
                  <a:pt x="2160270" y="975627"/>
                </a:lnTo>
                <a:lnTo>
                  <a:pt x="0" y="975627"/>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56915" y="1526638"/>
            <a:ext cx="994642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còn phần menu cũng có thể xâu dựng theo cấu trúc tương tự, để có thể tái sử dụng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2790701" y="1678943"/>
            <a:ext cx="8969245" cy="3646427"/>
            <a:chOff x="0" y="0"/>
            <a:chExt cx="11958993" cy="4861903"/>
          </a:xfrm>
        </p:grpSpPr>
        <p:sp>
          <p:nvSpPr>
            <p:cNvPr id="13" name="Freeform 13"/>
            <p:cNvSpPr/>
            <p:nvPr/>
          </p:nvSpPr>
          <p:spPr>
            <a:xfrm>
              <a:off x="0" y="0"/>
              <a:ext cx="11958955" cy="4861941"/>
            </a:xfrm>
            <a:custGeom>
              <a:avLst/>
              <a:gdLst/>
              <a:ahLst/>
              <a:cxnLst/>
              <a:rect l="l" t="t" r="r" b="b"/>
              <a:pathLst>
                <a:path w="11958955" h="4861941">
                  <a:moveTo>
                    <a:pt x="0" y="0"/>
                  </a:moveTo>
                  <a:lnTo>
                    <a:pt x="0" y="4861941"/>
                  </a:lnTo>
                  <a:lnTo>
                    <a:pt x="11958955" y="4861941"/>
                  </a:lnTo>
                  <a:lnTo>
                    <a:pt x="11958955" y="0"/>
                  </a:lnTo>
                  <a:lnTo>
                    <a:pt x="11958955" y="0"/>
                  </a:lnTo>
                  <a:lnTo>
                    <a:pt x="2989707" y="0"/>
                  </a:lnTo>
                  <a:close/>
                </a:path>
              </a:pathLst>
            </a:custGeom>
            <a:blipFill>
              <a:blip r:embed="rId12"/>
              <a:stretch>
                <a:fillRect/>
              </a:stretch>
            </a:blipFill>
          </p:spPr>
          <p:txBody>
            <a:bodyPr/>
            <a:lstStyle/>
            <a:p>
              <a:endParaRPr lang="en-US"/>
            </a:p>
          </p:txBody>
        </p:sp>
      </p:grpSp>
      <p:sp>
        <p:nvSpPr>
          <p:cNvPr id="14" name="Freeform 14"/>
          <p:cNvSpPr/>
          <p:nvPr/>
        </p:nvSpPr>
        <p:spPr>
          <a:xfrm>
            <a:off x="1005459" y="1678943"/>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3"/>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19" name="TextBox 19"/>
          <p:cNvSpPr txBox="1"/>
          <p:nvPr/>
        </p:nvSpPr>
        <p:spPr>
          <a:xfrm>
            <a:off x="1376172" y="584572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19329" y="5951696"/>
            <a:ext cx="1003104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dự án mở rộng, ta có thể thêm nhiều thành phần hơn nữa vào trong Tabs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060191"/>
            <a:ext cx="4905375" cy="2400300"/>
          </a:xfrm>
          <a:custGeom>
            <a:avLst/>
            <a:gdLst/>
            <a:ahLst/>
            <a:cxnLst/>
            <a:rect l="l" t="t" r="r" b="b"/>
            <a:pathLst>
              <a:path w="4905375" h="2400300">
                <a:moveTo>
                  <a:pt x="0" y="0"/>
                </a:moveTo>
                <a:lnTo>
                  <a:pt x="4905375" y="0"/>
                </a:lnTo>
                <a:lnTo>
                  <a:pt x="4905375" y="2400300"/>
                </a:lnTo>
                <a:lnTo>
                  <a:pt x="0" y="24003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
        <p:nvSpPr>
          <p:cNvPr id="17" name="TextBox 17"/>
          <p:cNvSpPr txBox="1"/>
          <p:nvPr/>
        </p:nvSpPr>
        <p:spPr>
          <a:xfrm>
            <a:off x="1128065" y="1458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136294" y="474691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79166" y="4892554"/>
            <a:ext cx="929179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thiết kế dể linh hoạt sử dụng thẻ bọc bên ngoài, thay vì fix cứng trong thẻ menu thế này</a:t>
            </a:r>
          </a:p>
        </p:txBody>
      </p:sp>
      <p:sp>
        <p:nvSpPr>
          <p:cNvPr id="20" name="TextBox 20"/>
          <p:cNvSpPr txBox="1"/>
          <p:nvPr/>
        </p:nvSpPr>
        <p:spPr>
          <a:xfrm>
            <a:off x="1471298" y="1565662"/>
            <a:ext cx="1044856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ứng dụng lớn hơn, chúng ta có thể thiết kế để component Tabs trở nên linh hoạt hơn nữa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2"/>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653664" y="2218944"/>
            <a:ext cx="1285875" cy="381000"/>
          </a:xfrm>
          <a:custGeom>
            <a:avLst/>
            <a:gdLst/>
            <a:ahLst/>
            <a:cxnLst/>
            <a:rect l="l" t="t" r="r" b="b"/>
            <a:pathLst>
              <a:path w="1285875" h="381000">
                <a:moveTo>
                  <a:pt x="0" y="0"/>
                </a:moveTo>
                <a:lnTo>
                  <a:pt x="1285875" y="0"/>
                </a:lnTo>
                <a:lnTo>
                  <a:pt x="1285875" y="381000"/>
                </a:lnTo>
                <a:lnTo>
                  <a:pt x="0" y="381000"/>
                </a:lnTo>
                <a:lnTo>
                  <a:pt x="0" y="0"/>
                </a:lnTo>
                <a:close/>
              </a:path>
            </a:pathLst>
          </a:custGeom>
          <a:blipFill>
            <a:blip r:embed="rId7"/>
            <a:stretch>
              <a:fillRect/>
            </a:stretch>
          </a:blipFill>
        </p:spPr>
        <p:txBody>
          <a:bodyPr/>
          <a:lstStyle/>
          <a:p>
            <a:endParaRPr lang="en-US"/>
          </a:p>
        </p:txBody>
      </p:sp>
      <p:sp>
        <p:nvSpPr>
          <p:cNvPr id="13" name="Freeform 13"/>
          <p:cNvSpPr/>
          <p:nvPr/>
        </p:nvSpPr>
        <p:spPr>
          <a:xfrm>
            <a:off x="1653664" y="2789425"/>
            <a:ext cx="10124694" cy="1922526"/>
          </a:xfrm>
          <a:custGeom>
            <a:avLst/>
            <a:gdLst/>
            <a:ahLst/>
            <a:cxnLst/>
            <a:rect l="l" t="t" r="r" b="b"/>
            <a:pathLst>
              <a:path w="10124694" h="1922526">
                <a:moveTo>
                  <a:pt x="0" y="0"/>
                </a:moveTo>
                <a:lnTo>
                  <a:pt x="10124694" y="0"/>
                </a:lnTo>
                <a:lnTo>
                  <a:pt x="10124694" y="1922526"/>
                </a:lnTo>
                <a:lnTo>
                  <a:pt x="0" y="192252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657855" y="1421454"/>
            <a:ext cx="835463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6"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-hàm, biến, class .</a:t>
            </a:r>
          </a:p>
        </p:txBody>
      </p:sp>
      <p:sp>
        <p:nvSpPr>
          <p:cNvPr id="18" name="TextBox 18"/>
          <p:cNvSpPr txBox="1"/>
          <p:nvPr/>
        </p:nvSpPr>
        <p:spPr>
          <a:xfrm>
            <a:off x="1509646" y="879053"/>
            <a:ext cx="15448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Export</a:t>
            </a:r>
          </a:p>
        </p:txBody>
      </p:sp>
      <p:sp>
        <p:nvSpPr>
          <p:cNvPr id="19" name="TextBox 19"/>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434466" y="2093214"/>
            <a:ext cx="5022342" cy="1796034"/>
          </a:xfrm>
          <a:custGeom>
            <a:avLst/>
            <a:gdLst/>
            <a:ahLst/>
            <a:cxnLst/>
            <a:rect l="l" t="t" r="r" b="b"/>
            <a:pathLst>
              <a:path w="5022342" h="1796034">
                <a:moveTo>
                  <a:pt x="0" y="0"/>
                </a:moveTo>
                <a:lnTo>
                  <a:pt x="5022342" y="0"/>
                </a:lnTo>
                <a:lnTo>
                  <a:pt x="5022342" y="1796034"/>
                </a:lnTo>
                <a:lnTo>
                  <a:pt x="0" y="17960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44496" y="4062613"/>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91781" y="2053333"/>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30532" y="4074671"/>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25296" y="131880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426340"/>
            <a:ext cx="59954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nếu để là ký tự thường thay thế tên thẻ sẽ bị lỗi:</a:t>
            </a:r>
          </a:p>
        </p:txBody>
      </p:sp>
      <p:sp>
        <p:nvSpPr>
          <p:cNvPr id="20" name="TextBox 20"/>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1" name="TextBox 21"/>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62062" y="3165815"/>
            <a:ext cx="9667875" cy="2828925"/>
          </a:xfrm>
          <a:custGeom>
            <a:avLst/>
            <a:gdLst/>
            <a:ahLst/>
            <a:cxnLst/>
            <a:rect l="l" t="t" r="r" b="b"/>
            <a:pathLst>
              <a:path w="9667875" h="2828925">
                <a:moveTo>
                  <a:pt x="0" y="0"/>
                </a:moveTo>
                <a:lnTo>
                  <a:pt x="9667876" y="0"/>
                </a:lnTo>
                <a:lnTo>
                  <a:pt x="9667876" y="2828925"/>
                </a:lnTo>
                <a:lnTo>
                  <a:pt x="0" y="28289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396622"/>
            <a:ext cx="204292" cy="957701"/>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426464" y="1501797"/>
            <a:ext cx="9181452" cy="12647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JSX, nếu một </a:t>
            </a:r>
            <a:r>
              <a:rPr lang="en-US" sz="2006" i="1" spc="28">
                <a:solidFill>
                  <a:srgbClr val="FF0000"/>
                </a:solidFill>
                <a:latin typeface="IBM Plex Sans Condensed Italics"/>
                <a:ea typeface="IBM Plex Sans Condensed Italics"/>
                <a:cs typeface="IBM Plex Sans Condensed Italics"/>
                <a:sym typeface="IBM Plex Sans Condensed Italics"/>
              </a:rPr>
              <a:t>tag bắt đầu bằng chữ thường </a:t>
            </a:r>
            <a:r>
              <a:rPr lang="en-US" sz="2006" i="1" spc="28">
                <a:solidFill>
                  <a:srgbClr val="000000"/>
                </a:solidFill>
                <a:latin typeface="IBM Plex Sans Condensed Italics"/>
                <a:ea typeface="IBM Plex Sans Condensed Italics"/>
                <a:cs typeface="IBM Plex Sans Condensed Italics"/>
                <a:sym typeface="IBM Plex Sans Condensed Italics"/>
              </a:rPr>
              <a:t>(ví dụ: &lt;</a:t>
            </a:r>
            <a:r>
              <a:rPr lang="en-US" sz="2006" i="1" spc="28">
                <a:solidFill>
                  <a:srgbClr val="FF0000"/>
                </a:solidFill>
                <a:latin typeface="IBM Plex Sans Condensed Italics"/>
                <a:ea typeface="IBM Plex Sans Condensed Italics"/>
                <a:cs typeface="IBM Plex Sans Condensed Italics"/>
                <a:sym typeface="IBM Plex Sans Condensed Italics"/>
              </a:rPr>
              <a:t>div</a:t>
            </a:r>
            <a:r>
              <a:rPr lang="en-US" sz="2006" i="1" spc="28">
                <a:solidFill>
                  <a:srgbClr val="000000"/>
                </a:solidFill>
                <a:latin typeface="IBM Plex Sans Condensed Italics"/>
                <a:ea typeface="IBM Plex Sans Condensed Italics"/>
                <a:cs typeface="IBM Plex Sans Condensed Italics"/>
                <a:sym typeface="IBM Plex Sans Condensed Italics"/>
              </a:rPr>
              <a:t>&gt;, &lt;</a:t>
            </a:r>
            <a:r>
              <a:rPr lang="en-US" sz="2006" i="1" spc="28">
                <a:solidFill>
                  <a:srgbClr val="FF0000"/>
                </a:solidFill>
                <a:latin typeface="IBM Plex Sans Condensed Italics"/>
                <a:ea typeface="IBM Plex Sans Condensed Italics"/>
                <a:cs typeface="IBM Plex Sans Condensed Italics"/>
                <a:sym typeface="IBM Plex Sans Condensed Italics"/>
              </a:rPr>
              <a:t>span</a:t>
            </a:r>
            <a:r>
              <a:rPr lang="en-US" sz="2006" i="1" spc="28">
                <a:solidFill>
                  <a:srgbClr val="000000"/>
                </a:solidFill>
                <a:latin typeface="IBM Plex Sans Condensed Italics"/>
                <a:ea typeface="IBM Plex Sans Condensed Italics"/>
                <a:cs typeface="IBM Plex Sans Condensed Italics"/>
                <a:sym typeface="IBM Plex Sans Condensed Italics"/>
              </a:rPr>
              <a:t>&gt;), React sẽ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thẻ HTML gốc</a:t>
            </a:r>
            <a:r>
              <a:rPr lang="en-US" sz="2004" i="1" spc="28">
                <a:solidFill>
                  <a:srgbClr val="000000"/>
                </a:solidFill>
                <a:latin typeface="IBM Plex Sans Condensed Italics"/>
                <a:ea typeface="IBM Plex Sans Condensed Italics"/>
                <a:cs typeface="IBM Plex Sans Condensed Italics"/>
                <a:sym typeface="IBM Plex Sans Condensed Italics"/>
              </a:rPr>
              <a:t>. Nếu </a:t>
            </a:r>
            <a:r>
              <a:rPr lang="en-US" sz="2004" i="1" spc="28">
                <a:solidFill>
                  <a:srgbClr val="FF0000"/>
                </a:solidFill>
                <a:latin typeface="IBM Plex Sans Condensed Italics"/>
                <a:ea typeface="IBM Plex Sans Condensed Italics"/>
                <a:cs typeface="IBM Plex Sans Condensed Italics"/>
                <a:sym typeface="IBM Plex Sans Condensed Italics"/>
              </a:rPr>
              <a:t>một tag bắt đầu bằng chữ hoa </a:t>
            </a:r>
            <a:r>
              <a:rPr lang="en-US" sz="2004" i="1" spc="28">
                <a:solidFill>
                  <a:srgbClr val="000000"/>
                </a:solidFill>
                <a:latin typeface="IBM Plex Sans Condensed Italics"/>
                <a:ea typeface="IBM Plex Sans Condensed Italics"/>
                <a:cs typeface="IBM Plex Sans Condensed Italics"/>
                <a:sym typeface="IBM Plex Sans Condensed Italics"/>
              </a:rPr>
              <a:t>(ví dụ: &lt;</a:t>
            </a:r>
            <a:r>
              <a:rPr lang="en-US" sz="2004" i="1" spc="28">
                <a:solidFill>
                  <a:srgbClr val="FF0000"/>
                </a:solidFill>
                <a:latin typeface="IBM Plex Sans Condensed Italics"/>
                <a:ea typeface="IBM Plex Sans Condensed Italics"/>
                <a:cs typeface="IBM Plex Sans Condensed Italics"/>
                <a:sym typeface="IBM Plex Sans Condensed Italics"/>
              </a:rPr>
              <a:t>MyComponent</a:t>
            </a:r>
            <a:r>
              <a:rPr lang="en-US" sz="2004" i="1" spc="28">
                <a:solidFill>
                  <a:srgbClr val="000000"/>
                </a:solidFill>
                <a:latin typeface="IBM Plex Sans Condensed Italics"/>
                <a:ea typeface="IBM Plex Sans Condensed Italics"/>
                <a:cs typeface="IBM Plex Sans Condensed Italics"/>
                <a:sym typeface="IBM Plex Sans Condensed Italics"/>
              </a:rPr>
              <a:t>&gt;), React sẽ 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component React.</a:t>
            </a:r>
          </a:p>
        </p:txBody>
      </p:sp>
      <p:sp>
        <p:nvSpPr>
          <p:cNvPr id="17" name="TextBox 17"/>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403472"/>
            <a:ext cx="6027420" cy="1971675"/>
          </a:xfrm>
          <a:custGeom>
            <a:avLst/>
            <a:gdLst/>
            <a:ahLst/>
            <a:cxnLst/>
            <a:rect l="l" t="t" r="r" b="b"/>
            <a:pathLst>
              <a:path w="6027420" h="1971675">
                <a:moveTo>
                  <a:pt x="0" y="0"/>
                </a:moveTo>
                <a:lnTo>
                  <a:pt x="6027420" y="0"/>
                </a:lnTo>
                <a:lnTo>
                  <a:pt x="6027420" y="1971675"/>
                </a:lnTo>
                <a:lnTo>
                  <a:pt x="0" y="1971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41543" y="2026034"/>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38441" y="4658706"/>
            <a:ext cx="6134100" cy="1971675"/>
          </a:xfrm>
          <a:custGeom>
            <a:avLst/>
            <a:gdLst/>
            <a:ahLst/>
            <a:cxnLst/>
            <a:rect l="l" t="t" r="r" b="b"/>
            <a:pathLst>
              <a:path w="6134100" h="1971675">
                <a:moveTo>
                  <a:pt x="0" y="0"/>
                </a:moveTo>
                <a:lnTo>
                  <a:pt x="6134100" y="0"/>
                </a:lnTo>
                <a:lnTo>
                  <a:pt x="6134100" y="1971675"/>
                </a:lnTo>
                <a:lnTo>
                  <a:pt x="0" y="19716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1543" y="134709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991781" y="1895094"/>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52426" y="1504293"/>
            <a:ext cx="2462641"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1: </a:t>
            </a:r>
          </a:p>
        </p:txBody>
      </p:sp>
      <p:sp>
        <p:nvSpPr>
          <p:cNvPr id="21" name="TextBox 21"/>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17753" y="1995173"/>
            <a:ext cx="6159503" cy="2255263"/>
          </a:xfrm>
          <a:custGeom>
            <a:avLst/>
            <a:gdLst/>
            <a:ahLst/>
            <a:cxnLst/>
            <a:rect l="l" t="t" r="r" b="b"/>
            <a:pathLst>
              <a:path w="6159503" h="2255263">
                <a:moveTo>
                  <a:pt x="0" y="0"/>
                </a:moveTo>
                <a:lnTo>
                  <a:pt x="6159503" y="0"/>
                </a:lnTo>
                <a:lnTo>
                  <a:pt x="6159503" y="2255263"/>
                </a:lnTo>
                <a:lnTo>
                  <a:pt x="0" y="225526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70499" y="2072516"/>
            <a:ext cx="4782569" cy="2255263"/>
          </a:xfrm>
          <a:custGeom>
            <a:avLst/>
            <a:gdLst/>
            <a:ahLst/>
            <a:cxnLst/>
            <a:rect l="l" t="t" r="r" b="b"/>
            <a:pathLst>
              <a:path w="4782569" h="2255263">
                <a:moveTo>
                  <a:pt x="0" y="0"/>
                </a:moveTo>
                <a:lnTo>
                  <a:pt x="4782569" y="0"/>
                </a:lnTo>
                <a:lnTo>
                  <a:pt x="4782569" y="2255263"/>
                </a:lnTo>
                <a:lnTo>
                  <a:pt x="0" y="225526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270499" y="1356998"/>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52426" y="1504293"/>
            <a:ext cx="2526840"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2 : </a:t>
            </a:r>
          </a:p>
        </p:txBody>
      </p:sp>
      <p:sp>
        <p:nvSpPr>
          <p:cNvPr id="19" name="TextBox 19"/>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
        <p:nvSpPr>
          <p:cNvPr id="21" name="TextBox 21"/>
          <p:cNvSpPr txBox="1"/>
          <p:nvPr/>
        </p:nvSpPr>
        <p:spPr>
          <a:xfrm>
            <a:off x="1083259" y="462588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426464" y="4771520"/>
            <a:ext cx="9285484" cy="9091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Quan trọng là các bạn cần hiểu, chúng ta cần dùng </a:t>
            </a:r>
            <a:r>
              <a:rPr lang="en-US" sz="2004" i="1" spc="28">
                <a:solidFill>
                  <a:srgbClr val="FF0000"/>
                </a:solidFill>
                <a:latin typeface="IBM Plex Sans Condensed Italics"/>
                <a:ea typeface="IBM Plex Sans Condensed Italics"/>
                <a:cs typeface="IBM Plex Sans Condensed Italics"/>
                <a:sym typeface="IBM Plex Sans Condensed Italics"/>
              </a:rPr>
              <a:t>chữ cái đầu viết hoa để react hiểu đó là thẻ tùy chỉnh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không phải là 1 thẻ gốc đến từ html</a:t>
            </a:r>
            <a:r>
              <a:rPr lang="en-US" sz="2004" i="1" spc="28">
                <a:solidFill>
                  <a:srgbClr val="000000"/>
                </a:solidFill>
                <a:latin typeface="IBM Plex Sans Condensed Italics"/>
                <a:ea typeface="IBM Plex Sans Condensed Italics"/>
                <a:cs typeface="IBM Plex Sans Condensed Italics"/>
                <a:sym typeface="IBM Plex Sans Condensed Italics"/>
              </a:rPr>
              <a:t>. Vì </a:t>
            </a:r>
            <a:r>
              <a:rPr lang="en-US" sz="2004" i="1" spc="28">
                <a:solidFill>
                  <a:srgbClr val="FF0000"/>
                </a:solidFill>
                <a:latin typeface="IBM Plex Sans Condensed Italics"/>
                <a:ea typeface="IBM Plex Sans Condensed Italics"/>
                <a:cs typeface="IBM Plex Sans Condensed Italics"/>
                <a:sym typeface="IBM Plex Sans Condensed Italics"/>
              </a:rPr>
              <a:t>nếu </a:t>
            </a:r>
            <a:r>
              <a:rPr lang="en-US" sz="2004" i="1" spc="28">
                <a:solidFill>
                  <a:srgbClr val="000000"/>
                </a:solidFill>
                <a:latin typeface="IBM Plex Sans Condensed Italics"/>
                <a:ea typeface="IBM Plex Sans Condensed Italics"/>
                <a:cs typeface="IBM Plex Sans Condensed Italics"/>
                <a:sym typeface="IBM Plex Sans Condensed Italics"/>
              </a:rPr>
              <a:t>nó hiểu </a:t>
            </a:r>
            <a:r>
              <a:rPr lang="en-US" sz="2004" i="1" spc="28">
                <a:solidFill>
                  <a:srgbClr val="FF0000"/>
                </a:solidFill>
                <a:latin typeface="IBM Plex Sans Condensed Italics"/>
                <a:ea typeface="IBM Plex Sans Condensed Italics"/>
                <a:cs typeface="IBM Plex Sans Condensed Italics"/>
                <a:sym typeface="IBM Plex Sans Condensed Italics"/>
              </a:rPr>
              <a:t>là thẻ html </a:t>
            </a:r>
            <a:r>
              <a:rPr lang="en-US" sz="2004" i="1" spc="28">
                <a:solidFill>
                  <a:srgbClr val="000000"/>
                </a:solidFill>
                <a:latin typeface="IBM Plex Sans Condensed Italics"/>
                <a:ea typeface="IBM Plex Sans Condensed Italics"/>
                <a:cs typeface="IBM Plex Sans Condensed Italics"/>
                <a:sym typeface="IBM Plex Sans Condensed Italics"/>
              </a:rPr>
              <a:t>thì nó </a:t>
            </a:r>
            <a:r>
              <a:rPr lang="en-US" sz="2004" i="1" spc="28">
                <a:solidFill>
                  <a:srgbClr val="FF0000"/>
                </a:solidFill>
                <a:latin typeface="IBM Plex Sans Condensed Italics"/>
                <a:ea typeface="IBM Plex Sans Condensed Italics"/>
                <a:cs typeface="IBM Plex Sans Condensed Italics"/>
                <a:sym typeface="IBM Plex Sans Condensed Italics"/>
              </a:rPr>
              <a:t>sẽ hiển thị ngay thẻ đó lên trên trình duyệt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03480" y="2074164"/>
            <a:ext cx="6404105" cy="1943100"/>
          </a:xfrm>
          <a:custGeom>
            <a:avLst/>
            <a:gdLst/>
            <a:ahLst/>
            <a:cxnLst/>
            <a:rect l="l" t="t" r="r" b="b"/>
            <a:pathLst>
              <a:path w="6404105" h="1943100">
                <a:moveTo>
                  <a:pt x="0" y="0"/>
                </a:moveTo>
                <a:lnTo>
                  <a:pt x="6404105" y="0"/>
                </a:lnTo>
                <a:lnTo>
                  <a:pt x="6404105" y="1943100"/>
                </a:lnTo>
                <a:lnTo>
                  <a:pt x="0" y="1943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510364"/>
            <a:ext cx="6404105" cy="1571368"/>
          </a:xfrm>
          <a:custGeom>
            <a:avLst/>
            <a:gdLst/>
            <a:ahLst/>
            <a:cxnLst/>
            <a:rect l="l" t="t" r="r" b="b"/>
            <a:pathLst>
              <a:path w="6404105" h="1571368">
                <a:moveTo>
                  <a:pt x="0" y="0"/>
                </a:moveTo>
                <a:lnTo>
                  <a:pt x="6404105" y="0"/>
                </a:lnTo>
                <a:lnTo>
                  <a:pt x="6404105" y="1571368"/>
                </a:lnTo>
                <a:lnTo>
                  <a:pt x="0" y="157136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87947" y="2964113"/>
            <a:ext cx="3571875" cy="3648075"/>
          </a:xfrm>
          <a:custGeom>
            <a:avLst/>
            <a:gdLst/>
            <a:ahLst/>
            <a:cxnLst/>
            <a:rect l="l" t="t" r="r" b="b"/>
            <a:pathLst>
              <a:path w="3571875" h="3648075">
                <a:moveTo>
                  <a:pt x="0" y="0"/>
                </a:moveTo>
                <a:lnTo>
                  <a:pt x="3571875" y="0"/>
                </a:lnTo>
                <a:lnTo>
                  <a:pt x="3571875" y="3648075"/>
                </a:lnTo>
                <a:lnTo>
                  <a:pt x="0" y="36480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9082" y="451040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20" name="TextBox 20"/>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68196" y="1555623"/>
            <a:ext cx="889616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muốn trong trường hợp không truyền props , nó sẽ nhận giá trị mặc định</a:t>
            </a:r>
          </a:p>
        </p:txBody>
      </p:sp>
      <p:sp>
        <p:nvSpPr>
          <p:cNvPr id="22" name="TextBox 22"/>
          <p:cNvSpPr txBox="1"/>
          <p:nvPr/>
        </p:nvSpPr>
        <p:spPr>
          <a:xfrm>
            <a:off x="8280530" y="2073659"/>
            <a:ext cx="3607870" cy="849630"/>
          </a:xfrm>
          <a:prstGeom prst="rect">
            <a:avLst/>
          </a:prstGeom>
        </p:spPr>
        <p:txBody>
          <a:bodyPr lIns="0" tIns="0" rIns="0" bIns="0" rtlCol="0" anchor="t">
            <a:spAutoFit/>
          </a:bodyPr>
          <a:lstStyle/>
          <a:p>
            <a:pPr algn="l">
              <a:lnSpc>
                <a:spcPts val="2160"/>
              </a:lnSpc>
            </a:pPr>
            <a:r>
              <a:rPr lang="en-US" sz="1800" b="1">
                <a:solidFill>
                  <a:srgbClr val="F117D7"/>
                </a:solidFill>
                <a:latin typeface="Calibri (MS) Bold"/>
                <a:ea typeface="Calibri (MS) Bold"/>
                <a:cs typeface="Calibri (MS) Bold"/>
                <a:sym typeface="Calibri (MS) Bold"/>
              </a:rPr>
              <a:t>kiểm tra trong developer tool chúng ta vẫn thấy thẻ menu hoạt động như trước</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87221" y="2360552"/>
            <a:ext cx="2838450" cy="476250"/>
          </a:xfrm>
          <a:custGeom>
            <a:avLst/>
            <a:gdLst/>
            <a:ahLst/>
            <a:cxnLst/>
            <a:rect l="l" t="t" r="r" b="b"/>
            <a:pathLst>
              <a:path w="2838450" h="476250">
                <a:moveTo>
                  <a:pt x="0" y="0"/>
                </a:moveTo>
                <a:lnTo>
                  <a:pt x="2838450" y="0"/>
                </a:lnTo>
                <a:lnTo>
                  <a:pt x="2838450" y="476250"/>
                </a:lnTo>
                <a:lnTo>
                  <a:pt x="0" y="4762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17" name="TextBox 17"/>
          <p:cNvSpPr txBox="1"/>
          <p:nvPr/>
        </p:nvSpPr>
        <p:spPr>
          <a:xfrm>
            <a:off x="1225296" y="1486186"/>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568196" y="1591237"/>
            <a:ext cx="852010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ta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props</a:t>
            </a:r>
            <a:r>
              <a:rPr lang="en-US" sz="2004" i="1" spc="28">
                <a:solidFill>
                  <a:srgbClr val="000000"/>
                </a:solidFill>
                <a:latin typeface="IBM Plex Sans Condensed Italics"/>
                <a:ea typeface="IBM Plex Sans Condensed Italics"/>
                <a:cs typeface="IBM Plex Sans Condensed Italics"/>
                <a:sym typeface="IBM Plex Sans Condensed Italics"/>
              </a:rPr>
              <a:t>, nó </a:t>
            </a:r>
            <a:r>
              <a:rPr lang="en-US" sz="2004" i="1" spc="28">
                <a:solidFill>
                  <a:srgbClr val="F117D7"/>
                </a:solidFill>
                <a:latin typeface="IBM Plex Sans Condensed Italics"/>
                <a:ea typeface="IBM Plex Sans Condensed Italics"/>
                <a:cs typeface="IBM Plex Sans Condensed Italics"/>
                <a:sym typeface="IBM Plex Sans Condensed Italics"/>
              </a:rPr>
              <a:t>sẽ nhận value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Hoặc có thể truyền bất kỳ thẻ nào </a:t>
            </a:r>
            <a:r>
              <a:rPr lang="en-US" sz="2004" i="1" spc="28">
                <a:solidFill>
                  <a:srgbClr val="F117D7"/>
                </a:solidFill>
                <a:latin typeface="IBM Plex Sans Condensed Italics"/>
                <a:ea typeface="IBM Plex Sans Condensed Italics"/>
                <a:cs typeface="IBM Plex Sans Condensed Italics"/>
                <a:sym typeface="IBM Plex Sans Condensed Italics"/>
              </a:rPr>
              <a:t>div, ul</a:t>
            </a:r>
            <a:r>
              <a:rPr lang="en-US" sz="2004" i="1" spc="28">
                <a:solidFill>
                  <a:srgbClr val="000000"/>
                </a:solidFill>
                <a:latin typeface="IBM Plex Sans Condensed Italics"/>
                <a:ea typeface="IBM Plex Sans Condensed Italics"/>
                <a:cs typeface="IBM Plex Sans Condensed Italics"/>
                <a:sym typeface="IBM Plex Sans Condensed Italics"/>
              </a:rPr>
              <a:t>, hoặc cả </a:t>
            </a:r>
            <a:r>
              <a:rPr lang="en-US" sz="2004" i="1" spc="28">
                <a:solidFill>
                  <a:srgbClr val="F117D7"/>
                </a:solidFill>
                <a:latin typeface="IBM Plex Sans Condensed Italics"/>
                <a:ea typeface="IBM Plex Sans Condensed Italics"/>
                <a:cs typeface="IBM Plex Sans Condensed Italics"/>
                <a:sym typeface="IBM Plex Sans Condensed Italics"/>
              </a:rPr>
              <a:t>thành phần tùy chỉnh Section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98552" y="2495064"/>
            <a:ext cx="7524750" cy="3505200"/>
          </a:xfrm>
          <a:custGeom>
            <a:avLst/>
            <a:gdLst/>
            <a:ahLst/>
            <a:cxnLst/>
            <a:rect l="l" t="t" r="r" b="b"/>
            <a:pathLst>
              <a:path w="7524750" h="3505200">
                <a:moveTo>
                  <a:pt x="0" y="0"/>
                </a:moveTo>
                <a:lnTo>
                  <a:pt x="7524750" y="0"/>
                </a:lnTo>
                <a:lnTo>
                  <a:pt x="7524750" y="3505200"/>
                </a:lnTo>
                <a:lnTo>
                  <a:pt x="0" y="35052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895198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App.jsx hiện tại đang có quá nhiều code khó quản lý, chúng ta có thể tách nhỏ thành các component riêng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1818237"/>
            <a:ext cx="9782680" cy="4065270"/>
          </a:xfrm>
          <a:custGeom>
            <a:avLst/>
            <a:gdLst/>
            <a:ahLst/>
            <a:cxnLst/>
            <a:rect l="l" t="t" r="r" b="b"/>
            <a:pathLst>
              <a:path w="9782680" h="4065270">
                <a:moveTo>
                  <a:pt x="0" y="0"/>
                </a:moveTo>
                <a:lnTo>
                  <a:pt x="9782679" y="0"/>
                </a:lnTo>
                <a:lnTo>
                  <a:pt x="9782679" y="4065270"/>
                </a:lnTo>
                <a:lnTo>
                  <a:pt x="0" y="40652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6271" y="1817408"/>
            <a:ext cx="4559170" cy="1057113"/>
          </a:xfrm>
          <a:custGeom>
            <a:avLst/>
            <a:gdLst/>
            <a:ahLst/>
            <a:cxnLst/>
            <a:rect l="l" t="t" r="r" b="b"/>
            <a:pathLst>
              <a:path w="4559170" h="1057113">
                <a:moveTo>
                  <a:pt x="0" y="0"/>
                </a:moveTo>
                <a:lnTo>
                  <a:pt x="4559170" y="0"/>
                </a:lnTo>
                <a:lnTo>
                  <a:pt x="4559170" y="1057113"/>
                </a:lnTo>
                <a:lnTo>
                  <a:pt x="0" y="105711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69355" y="1745561"/>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571749" y="3962400"/>
            <a:ext cx="4705350" cy="990600"/>
          </a:xfrm>
          <a:custGeom>
            <a:avLst/>
            <a:gdLst/>
            <a:ahLst/>
            <a:cxnLst/>
            <a:rect l="l" t="t" r="r" b="b"/>
            <a:pathLst>
              <a:path w="4705350" h="990600">
                <a:moveTo>
                  <a:pt x="0" y="0"/>
                </a:moveTo>
                <a:lnTo>
                  <a:pt x="4705350" y="0"/>
                </a:lnTo>
                <a:lnTo>
                  <a:pt x="4705350" y="990600"/>
                </a:lnTo>
                <a:lnTo>
                  <a:pt x="0" y="9906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581150" y="5221919"/>
            <a:ext cx="4705350" cy="1109062"/>
          </a:xfrm>
          <a:custGeom>
            <a:avLst/>
            <a:gdLst/>
            <a:ahLst/>
            <a:cxnLst/>
            <a:rect l="l" t="t" r="r" b="b"/>
            <a:pathLst>
              <a:path w="4705350" h="1109062">
                <a:moveTo>
                  <a:pt x="0" y="0"/>
                </a:moveTo>
                <a:lnTo>
                  <a:pt x="4705350" y="0"/>
                </a:lnTo>
                <a:lnTo>
                  <a:pt x="4705350" y="1109063"/>
                </a:lnTo>
                <a:lnTo>
                  <a:pt x="0" y="1109063"/>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981825" y="3940216"/>
            <a:ext cx="4237987" cy="1166584"/>
          </a:xfrm>
          <a:custGeom>
            <a:avLst/>
            <a:gdLst/>
            <a:ahLst/>
            <a:cxnLst/>
            <a:rect l="l" t="t" r="r" b="b"/>
            <a:pathLst>
              <a:path w="4237987" h="1166584">
                <a:moveTo>
                  <a:pt x="0" y="0"/>
                </a:moveTo>
                <a:lnTo>
                  <a:pt x="4237987" y="0"/>
                </a:lnTo>
                <a:lnTo>
                  <a:pt x="4237987" y="1166584"/>
                </a:lnTo>
                <a:lnTo>
                  <a:pt x="0" y="1166584"/>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109336" y="5964698"/>
            <a:ext cx="2381250" cy="628650"/>
          </a:xfrm>
          <a:custGeom>
            <a:avLst/>
            <a:gdLst/>
            <a:ahLst/>
            <a:cxnLst/>
            <a:rect l="l" t="t" r="r" b="b"/>
            <a:pathLst>
              <a:path w="2381250" h="628650">
                <a:moveTo>
                  <a:pt x="0" y="0"/>
                </a:moveTo>
                <a:lnTo>
                  <a:pt x="2381250" y="0"/>
                </a:lnTo>
                <a:lnTo>
                  <a:pt x="2381250" y="628650"/>
                </a:lnTo>
                <a:lnTo>
                  <a:pt x="0" y="6286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1557461" y="3925948"/>
            <a:ext cx="10325357" cy="2738371"/>
          </a:xfrm>
          <a:custGeom>
            <a:avLst/>
            <a:gdLst/>
            <a:ahLst/>
            <a:cxnLst/>
            <a:rect l="l" t="t" r="r" b="b"/>
            <a:pathLst>
              <a:path w="10325357" h="2738371">
                <a:moveTo>
                  <a:pt x="0" y="0"/>
                </a:moveTo>
                <a:lnTo>
                  <a:pt x="10325357" y="0"/>
                </a:lnTo>
                <a:lnTo>
                  <a:pt x="10325357" y="2738371"/>
                </a:lnTo>
                <a:lnTo>
                  <a:pt x="0" y="2738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9" name="Freeform 19"/>
          <p:cNvSpPr/>
          <p:nvPr/>
        </p:nvSpPr>
        <p:spPr>
          <a:xfrm>
            <a:off x="1571749" y="3235071"/>
            <a:ext cx="1676400" cy="523875"/>
          </a:xfrm>
          <a:custGeom>
            <a:avLst/>
            <a:gdLst/>
            <a:ahLst/>
            <a:cxnLst/>
            <a:rect l="l" t="t" r="r" b="b"/>
            <a:pathLst>
              <a:path w="1676400" h="523875">
                <a:moveTo>
                  <a:pt x="0" y="0"/>
                </a:moveTo>
                <a:lnTo>
                  <a:pt x="1676400" y="0"/>
                </a:lnTo>
                <a:lnTo>
                  <a:pt x="1676400" y="523875"/>
                </a:lnTo>
                <a:lnTo>
                  <a:pt x="0" y="523875"/>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657855" y="1420520"/>
            <a:ext cx="8143075"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Tại nơi cần sử dụng, ta thực hiện </a:t>
            </a:r>
            <a:r>
              <a:rPr lang="en-US" sz="2006" i="1" spc="28">
                <a:solidFill>
                  <a:srgbClr val="F117D7"/>
                </a:solidFill>
                <a:latin typeface="IBM Plex Sans Condensed Italics"/>
                <a:ea typeface="IBM Plex Sans Condensed Italics"/>
                <a:cs typeface="IBM Plex Sans Condensed Italics"/>
                <a:sym typeface="IBM Plex Sans Condensed Italics"/>
              </a:rPr>
              <a:t>Import từ </a:t>
            </a:r>
            <a:r>
              <a:rPr lang="en-US" sz="2006" i="1" spc="28">
                <a:solidFill>
                  <a:srgbClr val="000000"/>
                </a:solidFill>
                <a:latin typeface="IBM Plex Sans Condensed Italics"/>
                <a:ea typeface="IBM Plex Sans Condensed Italics"/>
                <a:cs typeface="IBM Plex Sans Condensed Italics"/>
                <a:sym typeface="IBM Plex Sans Condensed Italics"/>
              </a:rPr>
              <a:t>Named Export</a:t>
            </a:r>
          </a:p>
        </p:txBody>
      </p:sp>
      <p:sp>
        <p:nvSpPr>
          <p:cNvPr id="24" name="TextBox 24"/>
          <p:cNvSpPr txBox="1"/>
          <p:nvPr/>
        </p:nvSpPr>
        <p:spPr>
          <a:xfrm>
            <a:off x="1491358" y="879053"/>
            <a:ext cx="158017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Import</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6" name="TextBox 26"/>
          <p:cNvSpPr txBox="1"/>
          <p:nvPr/>
        </p:nvSpPr>
        <p:spPr>
          <a:xfrm>
            <a:off x="6431280" y="1894294"/>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7" name="TextBox 27"/>
          <p:cNvSpPr txBox="1"/>
          <p:nvPr/>
        </p:nvSpPr>
        <p:spPr>
          <a:xfrm>
            <a:off x="6950326" y="5229092"/>
            <a:ext cx="174879" cy="307686"/>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1.</a:t>
            </a:r>
          </a:p>
        </p:txBody>
      </p:sp>
      <p:sp>
        <p:nvSpPr>
          <p:cNvPr id="28" name="TextBox 28"/>
          <p:cNvSpPr txBox="1"/>
          <p:nvPr/>
        </p:nvSpPr>
        <p:spPr>
          <a:xfrm>
            <a:off x="7293226" y="5230492"/>
            <a:ext cx="4513278" cy="581511"/>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Lúc này, name sẽ là một đối tượng chứa tất cả các thành phần được export từ file named.js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33773" y="952624"/>
            <a:ext cx="1228725" cy="419100"/>
          </a:xfrm>
          <a:custGeom>
            <a:avLst/>
            <a:gdLst/>
            <a:ahLst/>
            <a:cxnLst/>
            <a:rect l="l" t="t" r="r" b="b"/>
            <a:pathLst>
              <a:path w="1228725" h="419100">
                <a:moveTo>
                  <a:pt x="0" y="0"/>
                </a:moveTo>
                <a:lnTo>
                  <a:pt x="1228725" y="0"/>
                </a:lnTo>
                <a:lnTo>
                  <a:pt x="1228725" y="419100"/>
                </a:lnTo>
                <a:lnTo>
                  <a:pt x="0" y="419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1450534"/>
            <a:ext cx="8016745" cy="5199507"/>
          </a:xfrm>
          <a:custGeom>
            <a:avLst/>
            <a:gdLst/>
            <a:ahLst/>
            <a:cxnLst/>
            <a:rect l="l" t="t" r="r" b="b"/>
            <a:pathLst>
              <a:path w="8016745" h="5199507">
                <a:moveTo>
                  <a:pt x="0" y="0"/>
                </a:moveTo>
                <a:lnTo>
                  <a:pt x="8016745" y="0"/>
                </a:lnTo>
                <a:lnTo>
                  <a:pt x="8016745" y="5199507"/>
                </a:lnTo>
                <a:lnTo>
                  <a:pt x="0" y="519950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744974" cy="470144"/>
            <a:chOff x="0" y="0"/>
            <a:chExt cx="6326632" cy="626859"/>
          </a:xfrm>
        </p:grpSpPr>
        <p:sp>
          <p:nvSpPr>
            <p:cNvPr id="7" name="Freeform 7"/>
            <p:cNvSpPr/>
            <p:nvPr/>
          </p:nvSpPr>
          <p:spPr>
            <a:xfrm>
              <a:off x="0" y="0"/>
              <a:ext cx="6326632" cy="626745"/>
            </a:xfrm>
            <a:custGeom>
              <a:avLst/>
              <a:gdLst/>
              <a:ahLst/>
              <a:cxnLst/>
              <a:rect l="l" t="t" r="r" b="b"/>
              <a:pathLst>
                <a:path w="6326632" h="626745">
                  <a:moveTo>
                    <a:pt x="6213729" y="0"/>
                  </a:moveTo>
                  <a:cubicBezTo>
                    <a:pt x="6216142" y="8763"/>
                    <a:pt x="6217539" y="18034"/>
                    <a:pt x="6217539" y="27559"/>
                  </a:cubicBezTo>
                  <a:lnTo>
                    <a:pt x="6217539" y="433959"/>
                  </a:lnTo>
                  <a:cubicBezTo>
                    <a:pt x="6217539" y="490220"/>
                    <a:pt x="6171946" y="535559"/>
                    <a:pt x="6115939" y="535559"/>
                  </a:cubicBezTo>
                  <a:lnTo>
                    <a:pt x="9906" y="535559"/>
                  </a:lnTo>
                  <a:cubicBezTo>
                    <a:pt x="6604" y="535559"/>
                    <a:pt x="3302" y="535432"/>
                    <a:pt x="0" y="535051"/>
                  </a:cubicBezTo>
                  <a:lnTo>
                    <a:pt x="0" y="535051"/>
                  </a:lnTo>
                  <a:lnTo>
                    <a:pt x="0" y="626745"/>
                  </a:lnTo>
                  <a:lnTo>
                    <a:pt x="6326632" y="626745"/>
                  </a:lnTo>
                  <a:lnTo>
                    <a:pt x="6326632"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889497" cy="609600"/>
          </a:xfrm>
          <a:custGeom>
            <a:avLst/>
            <a:gdLst/>
            <a:ahLst/>
            <a:cxnLst/>
            <a:rect l="l" t="t" r="r" b="b"/>
            <a:pathLst>
              <a:path w="4889497" h="609600">
                <a:moveTo>
                  <a:pt x="0" y="0"/>
                </a:moveTo>
                <a:lnTo>
                  <a:pt x="4889497" y="0"/>
                </a:lnTo>
                <a:lnTo>
                  <a:pt x="48894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29458" y="2693260"/>
            <a:ext cx="5893308" cy="3963286"/>
          </a:xfrm>
          <a:custGeom>
            <a:avLst/>
            <a:gdLst/>
            <a:ahLst/>
            <a:cxnLst/>
            <a:rect l="l" t="t" r="r" b="b"/>
            <a:pathLst>
              <a:path w="5893308" h="3963286">
                <a:moveTo>
                  <a:pt x="0" y="0"/>
                </a:moveTo>
                <a:lnTo>
                  <a:pt x="5893308" y="0"/>
                </a:lnTo>
                <a:lnTo>
                  <a:pt x="5893308" y="3963286"/>
                </a:lnTo>
                <a:lnTo>
                  <a:pt x="0" y="3963286"/>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417693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Hiểu Sai Về Cập Nhật State Trong React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9226391"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trong những lỗi phổ biến nhất khi làm việc với state trong React là </a:t>
            </a:r>
            <a:r>
              <a:rPr lang="en-US" sz="2004" i="1" spc="28">
                <a:solidFill>
                  <a:srgbClr val="F117D7"/>
                </a:solidFill>
                <a:latin typeface="IBM Plex Sans Condensed Italics"/>
                <a:ea typeface="IBM Plex Sans Condensed Italics"/>
                <a:cs typeface="IBM Plex Sans Condensed Italics"/>
                <a:sym typeface="IBM Plex Sans Condensed Italics"/>
              </a:rPr>
              <a:t>nghĩ rằng state thay đổi ngay lập tức sau khi gọi setState</a:t>
            </a:r>
            <a:r>
              <a:rPr lang="en-US" sz="2004" i="1" spc="28">
                <a:solidFill>
                  <a:srgbClr val="000000"/>
                </a:solidFill>
                <a:latin typeface="IBM Plex Sans Condensed Italics"/>
                <a:ea typeface="IBM Plex Sans Condensed Italics"/>
                <a:cs typeface="IBM Plex Sans Condensed Italics"/>
                <a:sym typeface="IBM Plex Sans Condensed Italics"/>
              </a:rPr>
              <a:t>. Tuy nhiên, React </a:t>
            </a:r>
            <a:r>
              <a:rPr lang="en-US" sz="2004" i="1" spc="28">
                <a:solidFill>
                  <a:srgbClr val="F117D7"/>
                </a:solidFill>
                <a:latin typeface="IBM Plex Sans Condensed Italics"/>
                <a:ea typeface="IBM Plex Sans Condensed Italics"/>
                <a:cs typeface="IBM Plex Sans Condensed Italics"/>
                <a:sym typeface="IBM Plex Sans Condensed Italics"/>
              </a:rPr>
              <a:t>không cập nhật state ngay lập tức </a:t>
            </a:r>
            <a:r>
              <a:rPr lang="en-US" sz="2004" i="1" spc="28">
                <a:solidFill>
                  <a:srgbClr val="000000"/>
                </a:solidFill>
                <a:latin typeface="IBM Plex Sans Condensed Italics"/>
                <a:ea typeface="IBM Plex Sans Condensed Italics"/>
                <a:cs typeface="IBM Plex Sans Condensed Italics"/>
                <a:sym typeface="IBM Plex Sans Condensed Italics"/>
              </a:rPr>
              <a:t>mà chỉ </a:t>
            </a:r>
            <a:r>
              <a:rPr lang="en-US" sz="2004" i="1" spc="28">
                <a:solidFill>
                  <a:srgbClr val="F117D7"/>
                </a:solidFill>
                <a:latin typeface="IBM Plex Sans Condensed Italics"/>
                <a:ea typeface="IBM Plex Sans Condensed Italics"/>
                <a:cs typeface="IBM Plex Sans Condensed Italics"/>
                <a:sym typeface="IBM Plex Sans Condensed Italics"/>
              </a:rPr>
              <a:t>đánh dấu state sẽ thay đổi trong lần render tiếp theo.</a:t>
            </a:r>
          </a:p>
        </p:txBody>
      </p:sp>
      <p:sp>
        <p:nvSpPr>
          <p:cNvPr id="19" name="TextBox 19"/>
          <p:cNvSpPr txBox="1"/>
          <p:nvPr/>
        </p:nvSpPr>
        <p:spPr>
          <a:xfrm>
            <a:off x="7637021" y="2403034"/>
            <a:ext cx="164154" cy="429158"/>
          </a:xfrm>
          <a:prstGeom prst="rect">
            <a:avLst/>
          </a:prstGeom>
        </p:spPr>
        <p:txBody>
          <a:bodyPr lIns="0" tIns="0" rIns="0" bIns="0" rtlCol="0" anchor="t">
            <a:spAutoFit/>
          </a:bodyPr>
          <a:lstStyle/>
          <a:p>
            <a:pPr algn="l">
              <a:lnSpc>
                <a:spcPts val="3990"/>
              </a:lnSpc>
            </a:pPr>
            <a:r>
              <a:rPr lang="en-US" sz="1596" spc="9">
                <a:solidFill>
                  <a:srgbClr val="F117D7"/>
                </a:solidFill>
                <a:latin typeface="IBM Plex Sans Condensed"/>
                <a:ea typeface="IBM Plex Sans Condensed"/>
                <a:cs typeface="IBM Plex Sans Condensed"/>
                <a:sym typeface="IBM Plex Sans Condensed"/>
              </a:rPr>
              <a:t>➢</a:t>
            </a:r>
          </a:p>
        </p:txBody>
      </p:sp>
      <p:sp>
        <p:nvSpPr>
          <p:cNvPr id="20" name="TextBox 20"/>
          <p:cNvSpPr txBox="1"/>
          <p:nvPr/>
        </p:nvSpPr>
        <p:spPr>
          <a:xfrm>
            <a:off x="7637021" y="3296860"/>
            <a:ext cx="164154" cy="267233"/>
          </a:xfrm>
          <a:prstGeom prst="rect">
            <a:avLst/>
          </a:prstGeom>
        </p:spPr>
        <p:txBody>
          <a:bodyPr lIns="0" tIns="0" rIns="0" bIns="0" rtlCol="0" anchor="t">
            <a:spAutoFit/>
          </a:bodyPr>
          <a:lstStyle/>
          <a:p>
            <a:pPr algn="l">
              <a:lnSpc>
                <a:spcPts val="2234"/>
              </a:lnSpc>
            </a:pPr>
            <a:r>
              <a:rPr lang="en-US" sz="1596" spc="9">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7923533" y="2677944"/>
            <a:ext cx="4193896" cy="1214771"/>
          </a:xfrm>
          <a:prstGeom prst="rect">
            <a:avLst/>
          </a:prstGeom>
        </p:spPr>
        <p:txBody>
          <a:bodyPr lIns="0" tIns="0" rIns="0" bIns="0" rtlCol="0" anchor="t">
            <a:spAutoFit/>
          </a:bodyPr>
          <a:lstStyle/>
          <a:p>
            <a:pPr algn="l">
              <a:lnSpc>
                <a:spcPts val="1919"/>
              </a:lnSpc>
            </a:pPr>
            <a:r>
              <a:rPr lang="en-US" sz="1596" i="1" spc="23">
                <a:solidFill>
                  <a:srgbClr val="F117D7"/>
                </a:solidFill>
                <a:latin typeface="IBM Plex Sans Condensed Italics"/>
                <a:ea typeface="IBM Plex Sans Condensed Italics"/>
                <a:cs typeface="IBM Plex Sans Condensed Italics"/>
                <a:sym typeface="IBM Plex Sans Condensed Italics"/>
              </a:rPr>
              <a:t>setCount(count + 1) </a:t>
            </a:r>
            <a:r>
              <a:rPr lang="en-US" sz="1596" i="1" spc="23">
                <a:solidFill>
                  <a:srgbClr val="000000"/>
                </a:solidFill>
                <a:latin typeface="IBM Plex Sans Condensed Italics"/>
                <a:ea typeface="IBM Plex Sans Condensed Italics"/>
                <a:cs typeface="IBM Plex Sans Condensed Italics"/>
                <a:sym typeface="IBM Plex Sans Condensed Italics"/>
              </a:rPr>
              <a:t>chỉ đánh dấu rằng state sẽ thay đổi, nhưng React không cập nhật ngay lập tức. Giá trị </a:t>
            </a:r>
            <a:r>
              <a:rPr lang="en-US" sz="1596" i="1" spc="23">
                <a:solidFill>
                  <a:srgbClr val="F117D7"/>
                </a:solidFill>
                <a:latin typeface="IBM Plex Sans Condensed Italics"/>
                <a:ea typeface="IBM Plex Sans Condensed Italics"/>
                <a:cs typeface="IBM Plex Sans Condensed Italics"/>
                <a:sym typeface="IBM Plex Sans Condensed Italics"/>
              </a:rPr>
              <a:t>count</a:t>
            </a:r>
            <a:r>
              <a:rPr lang="en-US" sz="1596" i="1" spc="23">
                <a:solidFill>
                  <a:srgbClr val="000000"/>
                </a:solidFill>
                <a:latin typeface="IBM Plex Sans Condensed Italics"/>
                <a:ea typeface="IBM Plex Sans Condensed Italics"/>
                <a:cs typeface="IBM Plex Sans Condensed Italics"/>
                <a:sym typeface="IBM Plex Sans Condensed Italics"/>
              </a:rPr>
              <a:t>trong </a:t>
            </a:r>
            <a:r>
              <a:rPr lang="en-US" sz="1596" i="1" spc="23">
                <a:solidFill>
                  <a:srgbClr val="F117D7"/>
                </a:solidFill>
                <a:latin typeface="IBM Plex Sans Condensed Italics"/>
                <a:ea typeface="IBM Plex Sans Condensed Italics"/>
                <a:cs typeface="IBM Plex Sans Condensed Italics"/>
                <a:sym typeface="IBM Plex Sans Condensed Italics"/>
              </a:rPr>
              <a:t>console.log(count) </a:t>
            </a:r>
            <a:r>
              <a:rPr lang="en-US" sz="1596" i="1" spc="23">
                <a:solidFill>
                  <a:srgbClr val="000000"/>
                </a:solidFill>
                <a:latin typeface="IBM Plex Sans Condensed Italics"/>
                <a:ea typeface="IBM Plex Sans Condensed Italics"/>
                <a:cs typeface="IBM Plex Sans Condensed Italics"/>
                <a:sym typeface="IBM Plex Sans Condensed Italics"/>
              </a:rPr>
              <a:t>vẫn là giá trị cũ trong render hiện tại.</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5814822" cy="470144"/>
            <a:chOff x="0" y="0"/>
            <a:chExt cx="7753096" cy="626859"/>
          </a:xfrm>
        </p:grpSpPr>
        <p:sp>
          <p:nvSpPr>
            <p:cNvPr id="7" name="Freeform 7"/>
            <p:cNvSpPr/>
            <p:nvPr/>
          </p:nvSpPr>
          <p:spPr>
            <a:xfrm>
              <a:off x="0" y="0"/>
              <a:ext cx="7753096" cy="626745"/>
            </a:xfrm>
            <a:custGeom>
              <a:avLst/>
              <a:gdLst/>
              <a:ahLst/>
              <a:cxnLst/>
              <a:rect l="l" t="t" r="r" b="b"/>
              <a:pathLst>
                <a:path w="7753096" h="626745">
                  <a:moveTo>
                    <a:pt x="7640066" y="0"/>
                  </a:moveTo>
                  <a:cubicBezTo>
                    <a:pt x="7642479" y="8763"/>
                    <a:pt x="7643876" y="18034"/>
                    <a:pt x="7643876" y="27559"/>
                  </a:cubicBezTo>
                  <a:lnTo>
                    <a:pt x="7643876" y="433959"/>
                  </a:lnTo>
                  <a:cubicBezTo>
                    <a:pt x="7643876" y="490220"/>
                    <a:pt x="7598283" y="535559"/>
                    <a:pt x="7542276" y="535559"/>
                  </a:cubicBezTo>
                  <a:lnTo>
                    <a:pt x="9906" y="535559"/>
                  </a:lnTo>
                  <a:cubicBezTo>
                    <a:pt x="6604" y="535559"/>
                    <a:pt x="3302" y="535432"/>
                    <a:pt x="0" y="535051"/>
                  </a:cubicBezTo>
                  <a:lnTo>
                    <a:pt x="0" y="535051"/>
                  </a:lnTo>
                  <a:lnTo>
                    <a:pt x="0" y="626745"/>
                  </a:lnTo>
                  <a:lnTo>
                    <a:pt x="7753096" y="626745"/>
                  </a:lnTo>
                  <a:lnTo>
                    <a:pt x="77530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5956297" cy="609600"/>
          </a:xfrm>
          <a:custGeom>
            <a:avLst/>
            <a:gdLst/>
            <a:ahLst/>
            <a:cxnLst/>
            <a:rect l="l" t="t" r="r" b="b"/>
            <a:pathLst>
              <a:path w="5956297" h="609600">
                <a:moveTo>
                  <a:pt x="0" y="0"/>
                </a:moveTo>
                <a:lnTo>
                  <a:pt x="5956297" y="0"/>
                </a:lnTo>
                <a:lnTo>
                  <a:pt x="59562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40180" y="2703576"/>
            <a:ext cx="561594" cy="534162"/>
          </a:xfrm>
          <a:custGeom>
            <a:avLst/>
            <a:gdLst/>
            <a:ahLst/>
            <a:cxnLst/>
            <a:rect l="l" t="t" r="r" b="b"/>
            <a:pathLst>
              <a:path w="561594" h="534162">
                <a:moveTo>
                  <a:pt x="0" y="0"/>
                </a:moveTo>
                <a:lnTo>
                  <a:pt x="561594" y="0"/>
                </a:lnTo>
                <a:lnTo>
                  <a:pt x="561594"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590037" y="3883152"/>
            <a:ext cx="5687311" cy="2578227"/>
          </a:xfrm>
          <a:custGeom>
            <a:avLst/>
            <a:gdLst/>
            <a:ahLst/>
            <a:cxnLst/>
            <a:rect l="l" t="t" r="r" b="b"/>
            <a:pathLst>
              <a:path w="5687311" h="2578227">
                <a:moveTo>
                  <a:pt x="0" y="0"/>
                </a:moveTo>
                <a:lnTo>
                  <a:pt x="5687311" y="0"/>
                </a:lnTo>
                <a:lnTo>
                  <a:pt x="5687311" y="2578227"/>
                </a:lnTo>
                <a:lnTo>
                  <a:pt x="0" y="257822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19121"/>
            <a:ext cx="5151206" cy="385867"/>
          </a:xfrm>
          <a:prstGeom prst="rect">
            <a:avLst/>
          </a:prstGeom>
        </p:spPr>
        <p:txBody>
          <a:bodyPr lIns="0" tIns="0" rIns="0" bIns="0" rtlCol="0" anchor="t">
            <a:spAutoFit/>
          </a:bodyPr>
          <a:lstStyle/>
          <a:p>
            <a:pPr algn="l">
              <a:lnSpc>
                <a:spcPts val="2805"/>
              </a:lnSpc>
            </a:pPr>
            <a:r>
              <a:rPr lang="en-US" sz="2004" b="1">
                <a:solidFill>
                  <a:srgbClr val="CC00FF"/>
                </a:solidFill>
                <a:latin typeface="Arial Bold"/>
                <a:ea typeface="Arial Bold"/>
                <a:cs typeface="Arial Bold"/>
                <a:sym typeface="Arial Bold"/>
              </a:rPr>
              <a:t>React Hoạt Động Với State Như Thế Nào?</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36294" y="1475013"/>
            <a:ext cx="231305" cy="290151"/>
          </a:xfrm>
          <a:prstGeom prst="rect">
            <a:avLst/>
          </a:prstGeom>
        </p:spPr>
        <p:txBody>
          <a:bodyPr lIns="0" tIns="0" rIns="0" bIns="0" rtlCol="0" anchor="t">
            <a:spAutoFit/>
          </a:bodyPr>
          <a:lstStyle/>
          <a:p>
            <a:pPr algn="l">
              <a:lnSpc>
                <a:spcPts val="2398"/>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466" y="1760353"/>
            <a:ext cx="204292" cy="919477"/>
          </a:xfrm>
          <a:prstGeom prst="rect">
            <a:avLst/>
          </a:prstGeom>
        </p:spPr>
        <p:txBody>
          <a:bodyPr lIns="0" tIns="0" rIns="0" bIns="0" rtlCol="0" anchor="t">
            <a:spAutoFit/>
          </a:bodyPr>
          <a:lstStyle/>
          <a:p>
            <a:pPr algn="just">
              <a:lnSpc>
                <a:spcPts val="2401"/>
              </a:lnSpc>
            </a:pPr>
            <a:r>
              <a:rPr lang="en-US" sz="2006" spc="12">
                <a:solidFill>
                  <a:srgbClr val="000000"/>
                </a:solidFill>
                <a:latin typeface="IBM Plex Sans Condensed"/>
                <a:ea typeface="IBM Plex Sans Condensed"/>
                <a:cs typeface="IBM Plex Sans Condensed"/>
                <a:sym typeface="IBM Plex Sans Condensed"/>
              </a:rPr>
              <a:t>✓ ✓ ✓</a:t>
            </a:r>
          </a:p>
        </p:txBody>
      </p:sp>
      <p:sp>
        <p:nvSpPr>
          <p:cNvPr id="20" name="TextBox 20"/>
          <p:cNvSpPr txBox="1"/>
          <p:nvPr/>
        </p:nvSpPr>
        <p:spPr>
          <a:xfrm>
            <a:off x="1479166" y="1582550"/>
            <a:ext cx="5044250" cy="2899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Khi gọi setState, React thực hiện các bước sau:</a:t>
            </a:r>
          </a:p>
        </p:txBody>
      </p:sp>
      <p:sp>
        <p:nvSpPr>
          <p:cNvPr id="21" name="TextBox 21"/>
          <p:cNvSpPr txBox="1"/>
          <p:nvPr/>
        </p:nvSpPr>
        <p:spPr>
          <a:xfrm>
            <a:off x="1936366" y="1868014"/>
            <a:ext cx="4842281" cy="919191"/>
          </a:xfrm>
          <a:prstGeom prst="rect">
            <a:avLst/>
          </a:prstGeom>
        </p:spPr>
        <p:txBody>
          <a:bodyPr lIns="0" tIns="0" rIns="0" bIns="0" rtlCol="0" anchor="t">
            <a:spAutoFit/>
          </a:bodyPr>
          <a:lstStyle/>
          <a:p>
            <a:pPr algn="l">
              <a:lnSpc>
                <a:spcPts val="2401"/>
              </a:lnSpc>
            </a:pPr>
            <a:r>
              <a:rPr lang="en-US" sz="2006" i="1" spc="28">
                <a:solidFill>
                  <a:srgbClr val="000000"/>
                </a:solidFill>
                <a:latin typeface="IBM Plex Sans Condensed Italics"/>
                <a:ea typeface="IBM Plex Sans Condensed Italics"/>
                <a:cs typeface="IBM Plex Sans Condensed Italics"/>
                <a:sym typeface="IBM Plex Sans Condensed Italics"/>
              </a:rPr>
              <a:t>Đánh dấu state sẽ thay đổi. Chờ render tiếp theo. Cập nhật state mới khi render lại component.</a:t>
            </a:r>
          </a:p>
        </p:txBody>
      </p:sp>
      <p:sp>
        <p:nvSpPr>
          <p:cNvPr id="22" name="TextBox 22"/>
          <p:cNvSpPr txBox="1"/>
          <p:nvPr/>
        </p:nvSpPr>
        <p:spPr>
          <a:xfrm>
            <a:off x="1593466" y="2800445"/>
            <a:ext cx="10601182" cy="900284"/>
          </a:xfrm>
          <a:prstGeom prst="rect">
            <a:avLst/>
          </a:prstGeom>
        </p:spPr>
        <p:txBody>
          <a:bodyPr lIns="0" tIns="0" rIns="0" bIns="0" rtlCol="0" anchor="t">
            <a:spAutoFit/>
          </a:bodyPr>
          <a:lstStyle/>
          <a:p>
            <a:pPr algn="just">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 Lưu ý: Trong chế độ </a:t>
            </a:r>
            <a:r>
              <a:rPr lang="en-US" sz="2004" i="1" spc="28">
                <a:solidFill>
                  <a:srgbClr val="F117D7"/>
                </a:solidFill>
                <a:latin typeface="IBM Plex Sans Condensed Italics"/>
                <a:ea typeface="IBM Plex Sans Condensed Italics"/>
                <a:cs typeface="IBM Plex Sans Condensed Italics"/>
                <a:sym typeface="IBM Plex Sans Condensed Italics"/>
              </a:rPr>
              <a:t>StrictMode</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React sẽ render hai lần trong môi trường development </a:t>
            </a:r>
            <a:r>
              <a:rPr lang="en-US" sz="2004" i="1" spc="28">
                <a:solidFill>
                  <a:srgbClr val="000000"/>
                </a:solidFill>
                <a:latin typeface="IBM Plex Sans Condensed Italics"/>
                <a:ea typeface="IBM Plex Sans Condensed Italics"/>
                <a:cs typeface="IBM Plex Sans Condensed Italics"/>
                <a:sym typeface="IBM Plex Sans Condensed Italics"/>
              </a:rPr>
              <a:t>để phát hiện lỗi tiềm ẩn trong các effect hoặc lifecycle methods. Nhưng </a:t>
            </a:r>
            <a:r>
              <a:rPr lang="en-US" sz="2004" i="1" spc="28">
                <a:solidFill>
                  <a:srgbClr val="F117D7"/>
                </a:solidFill>
                <a:latin typeface="IBM Plex Sans Condensed Italics"/>
                <a:ea typeface="IBM Plex Sans Condensed Italics"/>
                <a:cs typeface="IBM Plex Sans Condensed Italics"/>
                <a:sym typeface="IBM Plex Sans Condensed Italics"/>
              </a:rPr>
              <a:t>trong production, React chỉ render </a:t>
            </a:r>
          </a:p>
          <a:p>
            <a:pPr algn="just">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một lần.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67202" y="2495045"/>
            <a:ext cx="7620000" cy="2733675"/>
          </a:xfrm>
          <a:custGeom>
            <a:avLst/>
            <a:gdLst/>
            <a:ahLst/>
            <a:cxnLst/>
            <a:rect l="l" t="t" r="r" b="b"/>
            <a:pathLst>
              <a:path w="7620000" h="2733675">
                <a:moveTo>
                  <a:pt x="0" y="0"/>
                </a:moveTo>
                <a:lnTo>
                  <a:pt x="7620000" y="0"/>
                </a:lnTo>
                <a:lnTo>
                  <a:pt x="7620000" y="2733675"/>
                </a:lnTo>
                <a:lnTo>
                  <a:pt x="0" y="273367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46761" y="868766"/>
            <a:ext cx="219568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Sai lầm dễ mắc phải </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225296" y="1486186"/>
            <a:ext cx="23130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82496" y="1790986"/>
            <a:ext cx="20404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593723"/>
            <a:ext cx="694062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Sai Lầm Khi Thay Đổi State Nhiều Lần Trong Cùng Một Event: </a:t>
            </a:r>
          </a:p>
        </p:txBody>
      </p:sp>
      <p:sp>
        <p:nvSpPr>
          <p:cNvPr id="20" name="TextBox 20"/>
          <p:cNvSpPr txBox="1"/>
          <p:nvPr/>
        </p:nvSpPr>
        <p:spPr>
          <a:xfrm>
            <a:off x="2025396" y="1898523"/>
            <a:ext cx="571038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Giả sử bạn muốn tăng count 3 lần trong một sự kiện: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712077" y="3114037"/>
            <a:ext cx="5137528" cy="2065144"/>
          </a:xfrm>
          <a:custGeom>
            <a:avLst/>
            <a:gdLst/>
            <a:ahLst/>
            <a:cxnLst/>
            <a:rect l="l" t="t" r="r" b="b"/>
            <a:pathLst>
              <a:path w="5137528" h="2065144">
                <a:moveTo>
                  <a:pt x="0" y="0"/>
                </a:moveTo>
                <a:lnTo>
                  <a:pt x="5137528" y="0"/>
                </a:lnTo>
                <a:lnTo>
                  <a:pt x="5137528" y="2065144"/>
                </a:lnTo>
                <a:lnTo>
                  <a:pt x="0" y="206514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65784" y="3114037"/>
            <a:ext cx="5591432" cy="2065144"/>
          </a:xfrm>
          <a:custGeom>
            <a:avLst/>
            <a:gdLst/>
            <a:ahLst/>
            <a:cxnLst/>
            <a:rect l="l" t="t" r="r" b="b"/>
            <a:pathLst>
              <a:path w="5591432" h="2065144">
                <a:moveTo>
                  <a:pt x="0" y="0"/>
                </a:moveTo>
                <a:lnTo>
                  <a:pt x="5591433" y="0"/>
                </a:lnTo>
                <a:lnTo>
                  <a:pt x="5591433" y="2065144"/>
                </a:lnTo>
                <a:lnTo>
                  <a:pt x="0" y="206514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42342" y="5513365"/>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7203824" y="5498211"/>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853060" y="3701253"/>
            <a:ext cx="8968997" cy="751875"/>
          </a:xfrm>
          <a:custGeom>
            <a:avLst/>
            <a:gdLst/>
            <a:ahLst/>
            <a:cxnLst/>
            <a:rect l="l" t="t" r="r" b="b"/>
            <a:pathLst>
              <a:path w="8968997" h="751875">
                <a:moveTo>
                  <a:pt x="0" y="0"/>
                </a:moveTo>
                <a:lnTo>
                  <a:pt x="8968997" y="0"/>
                </a:lnTo>
                <a:lnTo>
                  <a:pt x="8968997" y="751875"/>
                </a:lnTo>
                <a:lnTo>
                  <a:pt x="0" y="7518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46761" y="868766"/>
            <a:ext cx="248876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Callback Trong setState</a:t>
            </a:r>
          </a:p>
        </p:txBody>
      </p:sp>
      <p:sp>
        <p:nvSpPr>
          <p:cNvPr id="20" name="TextBox 20"/>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21" name="TextBox 21"/>
          <p:cNvSpPr txBox="1"/>
          <p:nvPr/>
        </p:nvSpPr>
        <p:spPr>
          <a:xfrm>
            <a:off x="1225296" y="1448086"/>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93723"/>
            <a:ext cx="1005449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giải quyết bài toán trên: React cung cấp cách cập nhật state dựa trên giá trị trước đó bằng cách </a:t>
            </a:r>
            <a:r>
              <a:rPr lang="en-US" sz="2004" i="1" spc="28">
                <a:solidFill>
                  <a:srgbClr val="F117D7"/>
                </a:solidFill>
                <a:latin typeface="IBM Plex Sans Condensed Italics"/>
                <a:ea typeface="IBM Plex Sans Condensed Italics"/>
                <a:cs typeface="IBM Plex Sans Condensed Italics"/>
                <a:sym typeface="IBM Plex Sans Condensed Italics"/>
              </a:rPr>
              <a:t>truyền vào một hàm callback</a:t>
            </a:r>
          </a:p>
        </p:txBody>
      </p:sp>
      <p:sp>
        <p:nvSpPr>
          <p:cNvPr id="23" name="TextBox 23"/>
          <p:cNvSpPr txBox="1"/>
          <p:nvPr/>
        </p:nvSpPr>
        <p:spPr>
          <a:xfrm>
            <a:off x="3088891" y="5662841"/>
            <a:ext cx="1023404"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sai</a:t>
            </a:r>
          </a:p>
        </p:txBody>
      </p:sp>
      <p:sp>
        <p:nvSpPr>
          <p:cNvPr id="24" name="TextBox 24"/>
          <p:cNvSpPr txBox="1"/>
          <p:nvPr/>
        </p:nvSpPr>
        <p:spPr>
          <a:xfrm>
            <a:off x="7891015" y="5647601"/>
            <a:ext cx="2982192"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đúng (sử dụng hàm callback)</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82980" y="19232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82980" y="22280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4" name="Freeform 14"/>
          <p:cNvSpPr/>
          <p:nvPr/>
        </p:nvSpPr>
        <p:spPr>
          <a:xfrm>
            <a:off x="1054608" y="4340352"/>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3"/>
            <a:stretch>
              <a:fillRect/>
            </a:stretch>
          </a:blipFill>
        </p:spPr>
        <p:txBody>
          <a:bodyPr/>
          <a:lstStyle/>
          <a:p>
            <a:endParaRPr lang="en-US"/>
          </a:p>
        </p:txBody>
      </p:sp>
      <p:sp>
        <p:nvSpPr>
          <p:cNvPr id="15" name="Freeform 15"/>
          <p:cNvSpPr/>
          <p:nvPr/>
        </p:nvSpPr>
        <p:spPr>
          <a:xfrm>
            <a:off x="2969009" y="3349571"/>
            <a:ext cx="2984630" cy="582978"/>
          </a:xfrm>
          <a:custGeom>
            <a:avLst/>
            <a:gdLst/>
            <a:ahLst/>
            <a:cxnLst/>
            <a:rect l="l" t="t" r="r" b="b"/>
            <a:pathLst>
              <a:path w="2984630" h="582978">
                <a:moveTo>
                  <a:pt x="0" y="0"/>
                </a:moveTo>
                <a:lnTo>
                  <a:pt x="2984630" y="0"/>
                </a:lnTo>
                <a:lnTo>
                  <a:pt x="2984630"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46761" y="868766"/>
            <a:ext cx="167596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Tóm tắt bài học</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549270" y="2012194"/>
            <a:ext cx="881776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 không cập nhật ngay lập tức, React chỉ đánh dấu cho lần render tiếp theo. Nếu thay đổi state dựa trên giá trị hiện tại, luôn dùng callback function:</a:t>
            </a:r>
          </a:p>
        </p:txBody>
      </p:sp>
      <p:sp>
        <p:nvSpPr>
          <p:cNvPr id="21" name="TextBox 21"/>
          <p:cNvSpPr txBox="1"/>
          <p:nvPr/>
        </p:nvSpPr>
        <p:spPr>
          <a:xfrm>
            <a:off x="2050666" y="2925032"/>
            <a:ext cx="4063451"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a:t>
            </a:r>
            <a:r>
              <a:rPr lang="en-US" sz="2004" i="1" spc="28">
                <a:solidFill>
                  <a:srgbClr val="0000CC"/>
                </a:solidFill>
                <a:latin typeface="IBM Plex Sans Condensed Italics"/>
                <a:ea typeface="IBM Plex Sans Condensed Italics"/>
                <a:cs typeface="IBM Plex Sans Condensed Italics"/>
                <a:sym typeface="IBM Plex Sans Condensed Italics"/>
              </a:rPr>
              <a:t>(prevState) =&gt; prevState + 1</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
        <p:nvSpPr>
          <p:cNvPr id="22" name="TextBox 22"/>
          <p:cNvSpPr txBox="1"/>
          <p:nvPr/>
        </p:nvSpPr>
        <p:spPr>
          <a:xfrm>
            <a:off x="1621279" y="4389301"/>
            <a:ext cx="907867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StrictMode trong môi trường development khiến React render 2 lần – không phải lỗi.</a:t>
            </a:r>
          </a:p>
        </p:txBody>
      </p:sp>
      <p:sp>
        <p:nvSpPr>
          <p:cNvPr id="23" name="TextBox 23"/>
          <p:cNvSpPr txBox="1"/>
          <p:nvPr/>
        </p:nvSpPr>
        <p:spPr>
          <a:xfrm>
            <a:off x="4154167" y="3498428"/>
            <a:ext cx="627469" cy="262204"/>
          </a:xfrm>
          <a:prstGeom prst="rect">
            <a:avLst/>
          </a:prstGeom>
        </p:spPr>
        <p:txBody>
          <a:bodyPr lIns="0" tIns="0" rIns="0" bIns="0" rtlCol="0" anchor="t">
            <a:spAutoFit/>
          </a:bodyPr>
          <a:lstStyle/>
          <a:p>
            <a:pPr algn="l">
              <a:lnSpc>
                <a:spcPts val="1965"/>
              </a:lnSpc>
            </a:pPr>
            <a:r>
              <a:rPr lang="en-US" sz="1403" b="1" spc="1">
                <a:solidFill>
                  <a:srgbClr val="FF0000"/>
                </a:solidFill>
                <a:latin typeface="Calibri (MS) Bold"/>
                <a:ea typeface="Calibri (MS) Bold"/>
                <a:cs typeface="Calibri (MS) Bold"/>
                <a:sym typeface="Calibri (MS) Bold"/>
              </a:rPr>
              <a:t>Callback</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260854" cy="470144"/>
            <a:chOff x="0" y="0"/>
            <a:chExt cx="3014472" cy="626859"/>
          </a:xfrm>
        </p:grpSpPr>
        <p:sp>
          <p:nvSpPr>
            <p:cNvPr id="7" name="Freeform 7"/>
            <p:cNvSpPr/>
            <p:nvPr/>
          </p:nvSpPr>
          <p:spPr>
            <a:xfrm>
              <a:off x="0" y="0"/>
              <a:ext cx="3014472" cy="626872"/>
            </a:xfrm>
            <a:custGeom>
              <a:avLst/>
              <a:gdLst/>
              <a:ahLst/>
              <a:cxnLst/>
              <a:rect l="l" t="t" r="r" b="b"/>
              <a:pathLst>
                <a:path w="3014472" h="626872">
                  <a:moveTo>
                    <a:pt x="2901442" y="0"/>
                  </a:moveTo>
                  <a:cubicBezTo>
                    <a:pt x="2903728" y="8509"/>
                    <a:pt x="2904998" y="17526"/>
                    <a:pt x="2904998" y="26924"/>
                  </a:cubicBezTo>
                  <a:lnTo>
                    <a:pt x="2904998" y="433324"/>
                  </a:lnTo>
                  <a:cubicBezTo>
                    <a:pt x="2904998" y="489331"/>
                    <a:pt x="2859659" y="534924"/>
                    <a:pt x="2803398" y="534924"/>
                  </a:cubicBezTo>
                  <a:lnTo>
                    <a:pt x="10287" y="534924"/>
                  </a:lnTo>
                  <a:cubicBezTo>
                    <a:pt x="6858" y="534924"/>
                    <a:pt x="3429" y="534797"/>
                    <a:pt x="0" y="534416"/>
                  </a:cubicBezTo>
                  <a:lnTo>
                    <a:pt x="0" y="534416"/>
                  </a:lnTo>
                  <a:lnTo>
                    <a:pt x="0" y="626872"/>
                  </a:lnTo>
                  <a:lnTo>
                    <a:pt x="3014472" y="626872"/>
                  </a:lnTo>
                  <a:lnTo>
                    <a:pt x="301447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400300" cy="609600"/>
          </a:xfrm>
          <a:custGeom>
            <a:avLst/>
            <a:gdLst/>
            <a:ahLst/>
            <a:cxnLst/>
            <a:rect l="l" t="t" r="r" b="b"/>
            <a:pathLst>
              <a:path w="2400300" h="609600">
                <a:moveTo>
                  <a:pt x="0" y="0"/>
                </a:moveTo>
                <a:lnTo>
                  <a:pt x="2400300" y="0"/>
                </a:lnTo>
                <a:lnTo>
                  <a:pt x="2400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4" name="TextBox 14"/>
          <p:cNvSpPr txBox="1"/>
          <p:nvPr/>
        </p:nvSpPr>
        <p:spPr>
          <a:xfrm>
            <a:off x="1670047" y="866861"/>
            <a:ext cx="113626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a:t>
            </a:r>
          </a:p>
        </p:txBody>
      </p:sp>
      <p:sp>
        <p:nvSpPr>
          <p:cNvPr id="15" name="TextBox 15"/>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6" name="TextBox 16"/>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68196" y="1600762"/>
            <a:ext cx="9983829" cy="597284"/>
          </a:xfrm>
          <a:prstGeom prst="rect">
            <a:avLst/>
          </a:prstGeom>
        </p:spPr>
        <p:txBody>
          <a:bodyPr lIns="0" tIns="0" rIns="0" bIns="0" rtlCol="0" anchor="t">
            <a:spAutoFit/>
          </a:bodyPr>
          <a:lstStyle/>
          <a:p>
            <a:pPr algn="l">
              <a:lnSpc>
                <a:spcPts val="2324"/>
              </a:lnSpc>
            </a:pPr>
            <a:r>
              <a:rPr lang="en-US" sz="2004" i="1" spc="28">
                <a:solidFill>
                  <a:srgbClr val="000000"/>
                </a:solidFill>
                <a:latin typeface="IBM Plex Sans Condensed Italics"/>
                <a:ea typeface="IBM Plex Sans Condensed Italics"/>
                <a:cs typeface="IBM Plex Sans Condensed Italics"/>
                <a:sym typeface="IBM Plex Sans Condensed Italics"/>
              </a:rPr>
              <a:t>Theo mặc định Bất cứ khi nào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giao diện (UI) </a:t>
            </a:r>
            <a:r>
              <a:rPr lang="en-US" sz="2004" i="1" spc="28">
                <a:solidFill>
                  <a:srgbClr val="000000"/>
                </a:solidFill>
                <a:latin typeface="IBM Plex Sans Condensed Italics"/>
                <a:ea typeface="IBM Plex Sans Condensed Italics"/>
                <a:cs typeface="IBM Plex Sans Condensed Italics"/>
                <a:sym typeface="IBM Plex Sans Condensed Italics"/>
              </a:rPr>
              <a:t>sau khi </a:t>
            </a:r>
            <a:r>
              <a:rPr lang="en-US" sz="2004" i="1" spc="28">
                <a:solidFill>
                  <a:srgbClr val="F117D7"/>
                </a:solidFill>
                <a:latin typeface="IBM Plex Sans Condensed Italics"/>
                <a:ea typeface="IBM Plex Sans Condensed Italics"/>
                <a:cs typeface="IBM Plex Sans Condensed Italics"/>
                <a:sym typeface="IBM Plex Sans Condensed Italics"/>
              </a:rPr>
              <a:t>được React re-render </a:t>
            </a:r>
            <a:r>
              <a:rPr lang="en-US" sz="2004" i="1" spc="28">
                <a:solidFill>
                  <a:srgbClr val="000000"/>
                </a:solidFill>
                <a:latin typeface="IBM Plex Sans Condensed Italics"/>
                <a:ea typeface="IBM Plex Sans Condensed Italics"/>
                <a:cs typeface="IBM Plex Sans Condensed Italics"/>
                <a:sym typeface="IBM Plex Sans Condensed Italics"/>
              </a:rPr>
              <a:t>thì </a:t>
            </a:r>
            <a:r>
              <a:rPr lang="en-US" sz="2004" i="1" spc="28">
                <a:solidFill>
                  <a:srgbClr val="F117D7"/>
                </a:solidFill>
                <a:latin typeface="IBM Plex Sans Condensed Italics"/>
                <a:ea typeface="IBM Plex Sans Condensed Italics"/>
                <a:cs typeface="IBM Plex Sans Condensed Italics"/>
                <a:sym typeface="IBM Plex Sans Condensed Italics"/>
              </a:rPr>
              <a:t>giá trị mớisẽ được hiển thị </a:t>
            </a:r>
            <a:r>
              <a:rPr lang="en-US" sz="2004" i="1" spc="28">
                <a:solidFill>
                  <a:srgbClr val="000000"/>
                </a:solidFill>
                <a:latin typeface="IBM Plex Sans Condensed Italics"/>
                <a:ea typeface="IBM Plex Sans Condensed Italics"/>
                <a:cs typeface="IBM Plex Sans Condensed Italics"/>
                <a:sym typeface="IBM Plex Sans Condensed Italics"/>
              </a:rPr>
              <a:t>. Đây chính là cơ chế của </a:t>
            </a:r>
            <a:r>
              <a:rPr lang="en-US" sz="2004" i="1" spc="28">
                <a:solidFill>
                  <a:srgbClr val="F117D7"/>
                </a:solidFill>
                <a:latin typeface="IBM Plex Sans Condensed Italics"/>
                <a:ea typeface="IBM Plex Sans Condensed Italics"/>
                <a:cs typeface="IBM Plex Sans Condensed Italics"/>
                <a:sym typeface="IBM Plex Sans Condensed Italics"/>
              </a:rPr>
              <a:t>One-Way Binding</a:t>
            </a:r>
            <a:r>
              <a:rPr lang="en-US" sz="2004" i="1" spc="28">
                <a:solidFill>
                  <a:srgbClr val="000000"/>
                </a:solidFill>
                <a:latin typeface="IBM Plex Sans Condensed Italics"/>
                <a:ea typeface="IBM Plex Sans Condensed Italics"/>
                <a:cs typeface="IBM Plex Sans Condensed Italics"/>
                <a:sym typeface="IBM Plex Sans Condensed Italics"/>
              </a:rPr>
              <a:t> trong React.</a:t>
            </a:r>
          </a:p>
        </p:txBody>
      </p:sp>
      <p:sp>
        <p:nvSpPr>
          <p:cNvPr id="18" name="TextBox 18"/>
          <p:cNvSpPr txBox="1"/>
          <p:nvPr/>
        </p:nvSpPr>
        <p:spPr>
          <a:xfrm>
            <a:off x="3968753" y="2096491"/>
            <a:ext cx="1333195" cy="405422"/>
          </a:xfrm>
          <a:prstGeom prst="rect">
            <a:avLst/>
          </a:prstGeom>
        </p:spPr>
        <p:txBody>
          <a:bodyPr lIns="0" tIns="0" rIns="0" bIns="0" rtlCol="0" anchor="t">
            <a:spAutoFit/>
          </a:bodyPr>
          <a:lstStyle/>
          <a:p>
            <a:pPr algn="l">
              <a:lnSpc>
                <a:spcPts val="2450"/>
              </a:lnSpc>
            </a:pPr>
            <a:r>
              <a:rPr lang="en-US" sz="2112" i="1" spc="29">
                <a:solidFill>
                  <a:srgbClr val="000000"/>
                </a:solidFill>
                <a:latin typeface="IBM Plex Sans Condensed Italics"/>
                <a:ea typeface="IBM Plex Sans Condensed Italics"/>
                <a:cs typeface="IBM Plex Sans Condensed Italics"/>
                <a:sym typeface="IBM Plex Sans Condensed Italics"/>
              </a:rPr>
              <a:t>(state →UI)</a:t>
            </a:r>
          </a:p>
        </p:txBody>
      </p:sp>
      <p:sp>
        <p:nvSpPr>
          <p:cNvPr id="19" name="TextBox 19"/>
          <p:cNvSpPr txBox="1"/>
          <p:nvPr/>
        </p:nvSpPr>
        <p:spPr>
          <a:xfrm>
            <a:off x="1324994" y="2569883"/>
            <a:ext cx="231305" cy="547326"/>
          </a:xfrm>
          <a:prstGeom prst="rect">
            <a:avLst/>
          </a:prstGeom>
        </p:spPr>
        <p:txBody>
          <a:bodyPr lIns="0" tIns="0" rIns="0" bIns="0" rtlCol="0" anchor="t">
            <a:spAutoFit/>
          </a:bodyPr>
          <a:lstStyle/>
          <a:p>
            <a:pPr algn="l">
              <a:lnSpc>
                <a:spcPts val="501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31902" y="3056858"/>
            <a:ext cx="10291896" cy="614848"/>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là gì ?</a:t>
            </a:r>
          </a:p>
          <a:p>
            <a:pPr algn="l">
              <a:lnSpc>
                <a:spcPts val="5280"/>
              </a:lnSpc>
            </a:pPr>
            <a:r>
              <a:rPr lang="en-US" sz="2112" i="1" spc="29">
                <a:solidFill>
                  <a:srgbClr val="000000"/>
                </a:solidFill>
                <a:latin typeface="IBM Plex Sans Condensed Italics"/>
                <a:ea typeface="IBM Plex Sans Condensed Italics"/>
                <a:cs typeface="IBM Plex Sans Condensed Italics"/>
                <a:sym typeface="IBM Plex Sans Condensed Italics"/>
              </a:rPr>
              <a:t>(</a:t>
            </a:r>
            <a:r>
              <a:rPr lang="en-US" sz="2112" i="1" spc="29">
                <a:solidFill>
                  <a:srgbClr val="F117D7"/>
                </a:solidFill>
                <a:latin typeface="IBM Plex Sans Condensed Italics"/>
                <a:ea typeface="IBM Plex Sans Condensed Italics"/>
                <a:cs typeface="IBM Plex Sans Condensed Italics"/>
                <a:sym typeface="IBM Plex Sans Condensed Italics"/>
              </a:rPr>
              <a:t>state ⇄ UI</a:t>
            </a:r>
            <a:r>
              <a:rPr lang="en-US" sz="2112" i="1" spc="29">
                <a:solidFill>
                  <a:srgbClr val="000000"/>
                </a:solidFill>
                <a:latin typeface="IBM Plex Sans Condensed Italics"/>
                <a:ea typeface="IBM Plex Sans Condensed Italics"/>
                <a:cs typeface="IBM Plex Sans Condensed Italics"/>
                <a:sym typeface="IBM Plex Sans Condensed Italics"/>
              </a:rPr>
              <a:t>) là cơ chế giúp đồng bộ dữ liệu giữa giao diện người dùng (UI) và state trong React.</a:t>
            </a:r>
          </a:p>
        </p:txBody>
      </p:sp>
      <p:sp>
        <p:nvSpPr>
          <p:cNvPr id="21" name="TextBox 21"/>
          <p:cNvSpPr txBox="1"/>
          <p:nvPr/>
        </p:nvSpPr>
        <p:spPr>
          <a:xfrm>
            <a:off x="1648711" y="3692433"/>
            <a:ext cx="204045" cy="1690707"/>
          </a:xfrm>
          <a:prstGeom prst="rect">
            <a:avLst/>
          </a:prstGeom>
        </p:spPr>
        <p:txBody>
          <a:bodyPr lIns="0" tIns="0" rIns="0" bIns="0" rtlCol="0" anchor="t">
            <a:spAutoFit/>
          </a:bodyPr>
          <a:lstStyle/>
          <a:p>
            <a:pPr algn="just">
              <a:lnSpc>
                <a:spcPts val="427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991868" y="4104770"/>
            <a:ext cx="9663741" cy="1690497"/>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Khi dữ liệu trong </a:t>
            </a:r>
            <a:r>
              <a:rPr lang="en-US" sz="2004" i="1" spc="28">
                <a:solidFill>
                  <a:srgbClr val="F117D7"/>
                </a:solidFill>
                <a:latin typeface="IBM Plex Sans Condensed Italics"/>
                <a:ea typeface="IBM Plex Sans Condensed Italics"/>
                <a:cs typeface="IBM Plex Sans Condensed Italics"/>
                <a:sym typeface="IBM Plex Sans Condensed Italics"/>
              </a:rPr>
              <a:t>UI thay đổi → state sẽ cập nhật</a:t>
            </a:r>
            <a:r>
              <a:rPr lang="en-US" sz="2004" i="1" spc="28">
                <a:solidFill>
                  <a:srgbClr val="000000"/>
                </a:solidFill>
                <a:latin typeface="IBM Plex Sans Condensed Italics"/>
                <a:ea typeface="IBM Plex Sans Condensed Italics"/>
                <a:cs typeface="IBM Plex Sans Condensed Italics"/>
                <a:sym typeface="IBM Plex Sans Condensed Italics"/>
              </a:rPr>
              <a:t>ngay lập tức. Khi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 → UI sẽ </a:t>
            </a:r>
          </a:p>
          <a:p>
            <a:pPr algn="l">
              <a:lnSpc>
                <a:spcPts val="3797"/>
              </a:lnSpc>
            </a:pPr>
            <a:r>
              <a:rPr lang="en-US" sz="2004" i="1" spc="28">
                <a:solidFill>
                  <a:srgbClr val="F117D7"/>
                </a:solidFill>
                <a:latin typeface="IBM Plex Sans Condensed Italics"/>
                <a:ea typeface="IBM Plex Sans Condensed Italics"/>
                <a:cs typeface="IBM Plex Sans Condensed Italics"/>
                <a:sym typeface="IBM Plex Sans Condensed Italics"/>
              </a:rPr>
              <a:t>tự động cập nhật theo.</a:t>
            </a:r>
          </a:p>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giúp việc quản lý dữ liệu trở nên dễ dàng hơn, đặc biệt là trong các form nhập </a:t>
            </a:r>
          </a:p>
          <a:p>
            <a:pPr algn="l">
              <a:lnSpc>
                <a:spcPts val="3803"/>
              </a:lnSpc>
            </a:pPr>
            <a:r>
              <a:rPr lang="en-US" sz="2004" i="1" spc="28">
                <a:solidFill>
                  <a:srgbClr val="000000"/>
                </a:solidFill>
                <a:latin typeface="IBM Plex Sans Condensed Italics"/>
                <a:ea typeface="IBM Plex Sans Condensed Italics"/>
                <a:cs typeface="IBM Plex Sans Condensed Italics"/>
                <a:sym typeface="IBM Plex Sans Condensed Italics"/>
              </a:rPr>
              <a:t>liệu.</a:t>
            </a:r>
          </a:p>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trong React không chỉ dùng với input </a:t>
            </a:r>
            <a:r>
              <a:rPr lang="en-US" sz="2004" i="1" spc="28">
                <a:solidFill>
                  <a:srgbClr val="000000"/>
                </a:solidFill>
                <a:latin typeface="IBM Plex Sans Condensed Italics"/>
                <a:ea typeface="IBM Plex Sans Condensed Italics"/>
                <a:cs typeface="IBM Plex Sans Condensed Italics"/>
                <a:sym typeface="IBM Plex Sans Condensed Italics"/>
              </a:rPr>
              <a:t>mà có thể áp dụng với nhiều </a:t>
            </a:r>
          </a:p>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thành phần UI khác như </a:t>
            </a:r>
            <a:r>
              <a:rPr lang="en-US" sz="2004" i="1" spc="28">
                <a:solidFill>
                  <a:srgbClr val="F117D7"/>
                </a:solidFill>
                <a:latin typeface="IBM Plex Sans Condensed Italics"/>
                <a:ea typeface="IBM Plex Sans Condensed Italics"/>
                <a:cs typeface="IBM Plex Sans Condensed Italics"/>
                <a:sym typeface="IBM Plex Sans Condensed Italics"/>
              </a:rPr>
              <a:t>checkbox, radio, select, range, toggle, v.v.</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5529834" cy="470144"/>
            <a:chOff x="0" y="0"/>
            <a:chExt cx="7373112" cy="626859"/>
          </a:xfrm>
        </p:grpSpPr>
        <p:sp>
          <p:nvSpPr>
            <p:cNvPr id="7" name="Freeform 7"/>
            <p:cNvSpPr/>
            <p:nvPr/>
          </p:nvSpPr>
          <p:spPr>
            <a:xfrm>
              <a:off x="0" y="0"/>
              <a:ext cx="7373112" cy="626872"/>
            </a:xfrm>
            <a:custGeom>
              <a:avLst/>
              <a:gdLst/>
              <a:ahLst/>
              <a:cxnLst/>
              <a:rect l="l" t="t" r="r" b="b"/>
              <a:pathLst>
                <a:path w="7373112" h="626872">
                  <a:moveTo>
                    <a:pt x="7259447" y="0"/>
                  </a:moveTo>
                  <a:cubicBezTo>
                    <a:pt x="7261733" y="8509"/>
                    <a:pt x="7263003" y="17526"/>
                    <a:pt x="7263003" y="26924"/>
                  </a:cubicBezTo>
                  <a:lnTo>
                    <a:pt x="7263003" y="433324"/>
                  </a:lnTo>
                  <a:cubicBezTo>
                    <a:pt x="7263003" y="489331"/>
                    <a:pt x="7217664" y="534924"/>
                    <a:pt x="7161403" y="534924"/>
                  </a:cubicBezTo>
                  <a:lnTo>
                    <a:pt x="10287" y="534924"/>
                  </a:lnTo>
                  <a:cubicBezTo>
                    <a:pt x="6858" y="534924"/>
                    <a:pt x="3429" y="534797"/>
                    <a:pt x="0" y="534416"/>
                  </a:cubicBezTo>
                  <a:lnTo>
                    <a:pt x="0" y="534416"/>
                  </a:lnTo>
                  <a:lnTo>
                    <a:pt x="0" y="626872"/>
                  </a:lnTo>
                  <a:lnTo>
                    <a:pt x="7373112" y="626872"/>
                  </a:lnTo>
                  <a:lnTo>
                    <a:pt x="737311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5676900" cy="609600"/>
          </a:xfrm>
          <a:custGeom>
            <a:avLst/>
            <a:gdLst/>
            <a:ahLst/>
            <a:cxnLst/>
            <a:rect l="l" t="t" r="r" b="b"/>
            <a:pathLst>
              <a:path w="5676900" h="609600">
                <a:moveTo>
                  <a:pt x="0" y="0"/>
                </a:moveTo>
                <a:lnTo>
                  <a:pt x="5676900" y="0"/>
                </a:lnTo>
                <a:lnTo>
                  <a:pt x="5676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1537144"/>
            <a:ext cx="8902189" cy="5112896"/>
          </a:xfrm>
          <a:custGeom>
            <a:avLst/>
            <a:gdLst/>
            <a:ahLst/>
            <a:cxnLst/>
            <a:rect l="l" t="t" r="r" b="b"/>
            <a:pathLst>
              <a:path w="8902189" h="5112896">
                <a:moveTo>
                  <a:pt x="0" y="0"/>
                </a:moveTo>
                <a:lnTo>
                  <a:pt x="8902189" y="0"/>
                </a:lnTo>
                <a:lnTo>
                  <a:pt x="8902189" y="5112897"/>
                </a:lnTo>
                <a:lnTo>
                  <a:pt x="0" y="511289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26435" y="866861"/>
            <a:ext cx="480235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1: Two-Way Binding đơn giản với input</a:t>
            </a:r>
          </a:p>
        </p:txBody>
      </p:sp>
      <p:sp>
        <p:nvSpPr>
          <p:cNvPr id="16" name="TextBox 16"/>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56674" y="2685736"/>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66593" y="2832230"/>
            <a:ext cx="4724400" cy="619125"/>
          </a:xfrm>
          <a:custGeom>
            <a:avLst/>
            <a:gdLst/>
            <a:ahLst/>
            <a:cxnLst/>
            <a:rect l="l" t="t" r="r" b="b"/>
            <a:pathLst>
              <a:path w="4724400" h="619125">
                <a:moveTo>
                  <a:pt x="0" y="0"/>
                </a:moveTo>
                <a:lnTo>
                  <a:pt x="4724400" y="0"/>
                </a:lnTo>
                <a:lnTo>
                  <a:pt x="4724400" y="619125"/>
                </a:lnTo>
                <a:lnTo>
                  <a:pt x="0" y="619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66593" y="2123189"/>
            <a:ext cx="1428750" cy="428625"/>
          </a:xfrm>
          <a:custGeom>
            <a:avLst/>
            <a:gdLst/>
            <a:ahLst/>
            <a:cxnLst/>
            <a:rect l="l" t="t" r="r" b="b"/>
            <a:pathLst>
              <a:path w="1428750" h="428625">
                <a:moveTo>
                  <a:pt x="0" y="0"/>
                </a:moveTo>
                <a:lnTo>
                  <a:pt x="1428750" y="0"/>
                </a:lnTo>
                <a:lnTo>
                  <a:pt x="1428750" y="428625"/>
                </a:lnTo>
                <a:lnTo>
                  <a:pt x="0" y="428625"/>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459992" y="4780721"/>
            <a:ext cx="2971800" cy="1323975"/>
          </a:xfrm>
          <a:custGeom>
            <a:avLst/>
            <a:gdLst/>
            <a:ahLst/>
            <a:cxnLst/>
            <a:rect l="l" t="t" r="r" b="b"/>
            <a:pathLst>
              <a:path w="2971800" h="1323975">
                <a:moveTo>
                  <a:pt x="0" y="0"/>
                </a:moveTo>
                <a:lnTo>
                  <a:pt x="2971800" y="0"/>
                </a:lnTo>
                <a:lnTo>
                  <a:pt x="2971800" y="1323975"/>
                </a:lnTo>
                <a:lnTo>
                  <a:pt x="0" y="132397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800212" y="2700023"/>
            <a:ext cx="3724275" cy="933450"/>
          </a:xfrm>
          <a:custGeom>
            <a:avLst/>
            <a:gdLst/>
            <a:ahLst/>
            <a:cxnLst/>
            <a:rect l="l" t="t" r="r" b="b"/>
            <a:pathLst>
              <a:path w="3724275" h="933450">
                <a:moveTo>
                  <a:pt x="0" y="0"/>
                </a:moveTo>
                <a:lnTo>
                  <a:pt x="3724275" y="0"/>
                </a:lnTo>
                <a:lnTo>
                  <a:pt x="3724275" y="933450"/>
                </a:lnTo>
                <a:lnTo>
                  <a:pt x="0" y="933450"/>
                </a:lnTo>
                <a:lnTo>
                  <a:pt x="0" y="0"/>
                </a:lnTo>
                <a:close/>
              </a:path>
            </a:pathLst>
          </a:custGeom>
          <a:blipFill>
            <a:blip r:embed="rId17"/>
            <a:stretch>
              <a:fillRect/>
            </a:stretch>
          </a:blipFill>
        </p:spPr>
        <p:txBody>
          <a:bodyPr/>
          <a:lstStyle/>
          <a:p>
            <a:endParaRPr lang="en-US"/>
          </a:p>
        </p:txBody>
      </p:sp>
      <p:sp>
        <p:nvSpPr>
          <p:cNvPr id="17" name="Freeform 17"/>
          <p:cNvSpPr/>
          <p:nvPr/>
        </p:nvSpPr>
        <p:spPr>
          <a:xfrm>
            <a:off x="6800212" y="2146935"/>
            <a:ext cx="1304925" cy="409575"/>
          </a:xfrm>
          <a:custGeom>
            <a:avLst/>
            <a:gdLst/>
            <a:ahLst/>
            <a:cxnLst/>
            <a:rect l="l" t="t" r="r" b="b"/>
            <a:pathLst>
              <a:path w="1304925" h="409575">
                <a:moveTo>
                  <a:pt x="0" y="0"/>
                </a:moveTo>
                <a:lnTo>
                  <a:pt x="1304925" y="0"/>
                </a:lnTo>
                <a:lnTo>
                  <a:pt x="1304925" y="409575"/>
                </a:lnTo>
                <a:lnTo>
                  <a:pt x="0" y="409575"/>
                </a:lnTo>
                <a:lnTo>
                  <a:pt x="0" y="0"/>
                </a:lnTo>
                <a:close/>
              </a:path>
            </a:pathLst>
          </a:custGeom>
          <a:blipFill>
            <a:blip r:embed="rId18"/>
            <a:stretch>
              <a:fillRect/>
            </a:stretch>
          </a:blipFill>
        </p:spPr>
        <p:txBody>
          <a:bodyPr/>
          <a:lstStyle/>
          <a:p>
            <a:endParaRPr lang="en-US"/>
          </a:p>
        </p:txBody>
      </p:sp>
      <p:sp>
        <p:nvSpPr>
          <p:cNvPr id="18" name="Freeform 18"/>
          <p:cNvSpPr/>
          <p:nvPr/>
        </p:nvSpPr>
        <p:spPr>
          <a:xfrm>
            <a:off x="6800212" y="3706873"/>
            <a:ext cx="2247900" cy="314325"/>
          </a:xfrm>
          <a:custGeom>
            <a:avLst/>
            <a:gdLst/>
            <a:ahLst/>
            <a:cxnLst/>
            <a:rect l="l" t="t" r="r" b="b"/>
            <a:pathLst>
              <a:path w="2247900" h="314325">
                <a:moveTo>
                  <a:pt x="0" y="0"/>
                </a:moveTo>
                <a:lnTo>
                  <a:pt x="2247900" y="0"/>
                </a:lnTo>
                <a:lnTo>
                  <a:pt x="2247900" y="314325"/>
                </a:lnTo>
                <a:lnTo>
                  <a:pt x="0" y="314325"/>
                </a:lnTo>
                <a:lnTo>
                  <a:pt x="0" y="0"/>
                </a:lnTo>
                <a:close/>
              </a:path>
            </a:pathLst>
          </a:custGeom>
          <a:blipFill>
            <a:blip r:embed="rId19"/>
            <a:stretch>
              <a:fillRect/>
            </a:stretch>
          </a:blipFill>
        </p:spPr>
        <p:txBody>
          <a:bodyPr/>
          <a:lstStyle/>
          <a:p>
            <a:endParaRPr lang="en-US"/>
          </a:p>
        </p:txBody>
      </p:sp>
      <p:sp>
        <p:nvSpPr>
          <p:cNvPr id="19" name="Freeform 19"/>
          <p:cNvSpPr/>
          <p:nvPr/>
        </p:nvSpPr>
        <p:spPr>
          <a:xfrm>
            <a:off x="1356674" y="4627702"/>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0" name="Freeform 20"/>
          <p:cNvSpPr/>
          <p:nvPr/>
        </p:nvSpPr>
        <p:spPr>
          <a:xfrm>
            <a:off x="6743062" y="4641952"/>
            <a:ext cx="3781425" cy="1009650"/>
          </a:xfrm>
          <a:custGeom>
            <a:avLst/>
            <a:gdLst/>
            <a:ahLst/>
            <a:cxnLst/>
            <a:rect l="l" t="t" r="r" b="b"/>
            <a:pathLst>
              <a:path w="3781425" h="1009650">
                <a:moveTo>
                  <a:pt x="0" y="0"/>
                </a:moveTo>
                <a:lnTo>
                  <a:pt x="3781425" y="0"/>
                </a:lnTo>
                <a:lnTo>
                  <a:pt x="3781425" y="1009650"/>
                </a:lnTo>
                <a:lnTo>
                  <a:pt x="0" y="1009650"/>
                </a:lnTo>
                <a:lnTo>
                  <a:pt x="0" y="0"/>
                </a:lnTo>
                <a:close/>
              </a:path>
            </a:pathLst>
          </a:custGeom>
          <a:blipFill>
            <a:blip r:embed="rId21"/>
            <a:stretch>
              <a:fillRect/>
            </a:stretch>
          </a:blipFill>
        </p:spPr>
        <p:txBody>
          <a:bodyPr/>
          <a:lstStyle/>
          <a:p>
            <a:endParaRPr lang="en-US"/>
          </a:p>
        </p:txBody>
      </p:sp>
      <p:sp>
        <p:nvSpPr>
          <p:cNvPr id="21" name="Freeform 21"/>
          <p:cNvSpPr/>
          <p:nvPr/>
        </p:nvSpPr>
        <p:spPr>
          <a:xfrm>
            <a:off x="6748910" y="5799839"/>
            <a:ext cx="571500" cy="352425"/>
          </a:xfrm>
          <a:custGeom>
            <a:avLst/>
            <a:gdLst/>
            <a:ahLst/>
            <a:cxnLst/>
            <a:rect l="l" t="t" r="r" b="b"/>
            <a:pathLst>
              <a:path w="571500" h="352425">
                <a:moveTo>
                  <a:pt x="0" y="0"/>
                </a:moveTo>
                <a:lnTo>
                  <a:pt x="571500" y="0"/>
                </a:lnTo>
                <a:lnTo>
                  <a:pt x="571500" y="352425"/>
                </a:lnTo>
                <a:lnTo>
                  <a:pt x="0" y="352425"/>
                </a:lnTo>
                <a:lnTo>
                  <a:pt x="0" y="0"/>
                </a:lnTo>
                <a:close/>
              </a:path>
            </a:pathLst>
          </a:custGeom>
          <a:blipFill>
            <a:blip r:embed="rId22"/>
            <a:stretch>
              <a:fillRect/>
            </a:stretch>
          </a:blipFill>
        </p:spPr>
        <p:txBody>
          <a:bodyPr/>
          <a:lstStyle/>
          <a:p>
            <a:endParaRPr lang="en-US"/>
          </a:p>
        </p:txBody>
      </p:sp>
      <p:sp>
        <p:nvSpPr>
          <p:cNvPr id="22" name="TextBox 2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3" name="TextBox 2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4" name="TextBox 24"/>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657855" y="1421454"/>
            <a:ext cx="794735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6"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 -hàm, biến, class ..</a:t>
            </a:r>
          </a:p>
        </p:txBody>
      </p:sp>
      <p:sp>
        <p:nvSpPr>
          <p:cNvPr id="26" name="TextBox 26"/>
          <p:cNvSpPr txBox="1"/>
          <p:nvPr/>
        </p:nvSpPr>
        <p:spPr>
          <a:xfrm>
            <a:off x="1503550" y="879053"/>
            <a:ext cx="1557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Export</a:t>
            </a:r>
          </a:p>
        </p:txBody>
      </p:sp>
      <p:sp>
        <p:nvSpPr>
          <p:cNvPr id="27" name="TextBox 2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6055614" cy="470144"/>
            <a:chOff x="0" y="0"/>
            <a:chExt cx="8074152" cy="626859"/>
          </a:xfrm>
        </p:grpSpPr>
        <p:sp>
          <p:nvSpPr>
            <p:cNvPr id="7" name="Freeform 7"/>
            <p:cNvSpPr/>
            <p:nvPr/>
          </p:nvSpPr>
          <p:spPr>
            <a:xfrm>
              <a:off x="0" y="0"/>
              <a:ext cx="8074152" cy="626872"/>
            </a:xfrm>
            <a:custGeom>
              <a:avLst/>
              <a:gdLst/>
              <a:ahLst/>
              <a:cxnLst/>
              <a:rect l="l" t="t" r="r" b="b"/>
              <a:pathLst>
                <a:path w="8074152" h="626872">
                  <a:moveTo>
                    <a:pt x="7961884" y="0"/>
                  </a:moveTo>
                  <a:cubicBezTo>
                    <a:pt x="7964170" y="8509"/>
                    <a:pt x="7965440" y="17526"/>
                    <a:pt x="7965440" y="26924"/>
                  </a:cubicBezTo>
                  <a:lnTo>
                    <a:pt x="7965440" y="433324"/>
                  </a:lnTo>
                  <a:cubicBezTo>
                    <a:pt x="7965440" y="489331"/>
                    <a:pt x="7920101" y="534924"/>
                    <a:pt x="7863840" y="534924"/>
                  </a:cubicBezTo>
                  <a:lnTo>
                    <a:pt x="10287" y="534924"/>
                  </a:lnTo>
                  <a:cubicBezTo>
                    <a:pt x="6858" y="534924"/>
                    <a:pt x="3429" y="534797"/>
                    <a:pt x="0" y="534416"/>
                  </a:cubicBezTo>
                  <a:lnTo>
                    <a:pt x="0" y="534416"/>
                  </a:lnTo>
                  <a:lnTo>
                    <a:pt x="0" y="626872"/>
                  </a:lnTo>
                  <a:lnTo>
                    <a:pt x="8074152" y="626872"/>
                  </a:lnTo>
                  <a:lnTo>
                    <a:pt x="80741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6197603" cy="609600"/>
          </a:xfrm>
          <a:custGeom>
            <a:avLst/>
            <a:gdLst/>
            <a:ahLst/>
            <a:cxnLst/>
            <a:rect l="l" t="t" r="r" b="b"/>
            <a:pathLst>
              <a:path w="6197603" h="609600">
                <a:moveTo>
                  <a:pt x="0" y="0"/>
                </a:moveTo>
                <a:lnTo>
                  <a:pt x="6197603" y="0"/>
                </a:lnTo>
                <a:lnTo>
                  <a:pt x="6197603"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60476" y="723900"/>
            <a:ext cx="723138" cy="723138"/>
            <a:chOff x="0" y="0"/>
            <a:chExt cx="964184" cy="964184"/>
          </a:xfrm>
        </p:grpSpPr>
        <p:sp>
          <p:nvSpPr>
            <p:cNvPr id="11" name="Freeform 11"/>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1"/>
              <a:stretch>
                <a:fillRect/>
              </a:stretch>
            </a:blipFill>
          </p:spPr>
          <p:txBody>
            <a:bodyPr/>
            <a:lstStyle/>
            <a:p>
              <a:endParaRPr lang="en-US"/>
            </a:p>
          </p:txBody>
        </p:sp>
      </p:grpSp>
      <p:sp>
        <p:nvSpPr>
          <p:cNvPr id="12" name="Freeform 12"/>
          <p:cNvSpPr/>
          <p:nvPr/>
        </p:nvSpPr>
        <p:spPr>
          <a:xfrm>
            <a:off x="7949184" y="824865"/>
            <a:ext cx="3219450" cy="600075"/>
          </a:xfrm>
          <a:custGeom>
            <a:avLst/>
            <a:gdLst/>
            <a:ahLst/>
            <a:cxnLst/>
            <a:rect l="l" t="t" r="r" b="b"/>
            <a:pathLst>
              <a:path w="3219450" h="600075">
                <a:moveTo>
                  <a:pt x="0" y="0"/>
                </a:moveTo>
                <a:lnTo>
                  <a:pt x="3219450" y="0"/>
                </a:lnTo>
                <a:lnTo>
                  <a:pt x="3219450" y="600075"/>
                </a:lnTo>
                <a:lnTo>
                  <a:pt x="0" y="600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1604515"/>
            <a:ext cx="5414896" cy="1948434"/>
          </a:xfrm>
          <a:custGeom>
            <a:avLst/>
            <a:gdLst/>
            <a:ahLst/>
            <a:cxnLst/>
            <a:rect l="l" t="t" r="r" b="b"/>
            <a:pathLst>
              <a:path w="5414896" h="1948434">
                <a:moveTo>
                  <a:pt x="0" y="0"/>
                </a:moveTo>
                <a:lnTo>
                  <a:pt x="5414896" y="0"/>
                </a:lnTo>
                <a:lnTo>
                  <a:pt x="5414896" y="1948434"/>
                </a:lnTo>
                <a:lnTo>
                  <a:pt x="0" y="194843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33287" y="3627272"/>
            <a:ext cx="5515861" cy="2702938"/>
          </a:xfrm>
          <a:custGeom>
            <a:avLst/>
            <a:gdLst/>
            <a:ahLst/>
            <a:cxnLst/>
            <a:rect l="l" t="t" r="r" b="b"/>
            <a:pathLst>
              <a:path w="5515861" h="2702938">
                <a:moveTo>
                  <a:pt x="0" y="0"/>
                </a:moveTo>
                <a:lnTo>
                  <a:pt x="5515861" y="0"/>
                </a:lnTo>
                <a:lnTo>
                  <a:pt x="5515861" y="2702938"/>
                </a:lnTo>
                <a:lnTo>
                  <a:pt x="0" y="2702938"/>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558659" y="1835782"/>
            <a:ext cx="3609975" cy="742950"/>
          </a:xfrm>
          <a:custGeom>
            <a:avLst/>
            <a:gdLst/>
            <a:ahLst/>
            <a:cxnLst/>
            <a:rect l="l" t="t" r="r" b="b"/>
            <a:pathLst>
              <a:path w="3609975" h="742950">
                <a:moveTo>
                  <a:pt x="0" y="0"/>
                </a:moveTo>
                <a:lnTo>
                  <a:pt x="3609975" y="0"/>
                </a:lnTo>
                <a:lnTo>
                  <a:pt x="3609975" y="742950"/>
                </a:lnTo>
                <a:lnTo>
                  <a:pt x="0" y="7429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7657338" y="2995041"/>
            <a:ext cx="1749552" cy="24260"/>
          </a:xfrm>
          <a:custGeom>
            <a:avLst/>
            <a:gdLst/>
            <a:ahLst/>
            <a:cxnLst/>
            <a:rect l="l" t="t" r="r" b="b"/>
            <a:pathLst>
              <a:path w="1749552" h="24260">
                <a:moveTo>
                  <a:pt x="0" y="0"/>
                </a:moveTo>
                <a:lnTo>
                  <a:pt x="1749552" y="0"/>
                </a:lnTo>
                <a:lnTo>
                  <a:pt x="1749552" y="24260"/>
                </a:lnTo>
                <a:lnTo>
                  <a:pt x="0" y="242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7568184" y="3174368"/>
            <a:ext cx="3981450" cy="1428750"/>
          </a:xfrm>
          <a:custGeom>
            <a:avLst/>
            <a:gdLst/>
            <a:ahLst/>
            <a:cxnLst/>
            <a:rect l="l" t="t" r="r" b="b"/>
            <a:pathLst>
              <a:path w="3981450" h="1428750">
                <a:moveTo>
                  <a:pt x="0" y="0"/>
                </a:moveTo>
                <a:lnTo>
                  <a:pt x="3981450" y="0"/>
                </a:lnTo>
                <a:lnTo>
                  <a:pt x="3981450" y="1428750"/>
                </a:lnTo>
                <a:lnTo>
                  <a:pt x="0" y="14287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7565898" y="5353764"/>
            <a:ext cx="3905250" cy="828665"/>
          </a:xfrm>
          <a:custGeom>
            <a:avLst/>
            <a:gdLst/>
            <a:ahLst/>
            <a:cxnLst/>
            <a:rect l="l" t="t" r="r" b="b"/>
            <a:pathLst>
              <a:path w="3905250" h="828665">
                <a:moveTo>
                  <a:pt x="0" y="0"/>
                </a:moveTo>
                <a:lnTo>
                  <a:pt x="3905250" y="0"/>
                </a:lnTo>
                <a:lnTo>
                  <a:pt x="3905250" y="828666"/>
                </a:lnTo>
                <a:lnTo>
                  <a:pt x="0" y="828666"/>
                </a:lnTo>
                <a:lnTo>
                  <a:pt x="0" y="0"/>
                </a:lnTo>
                <a:close/>
              </a:path>
            </a:pathLst>
          </a:custGeom>
          <a:blipFill>
            <a:blip r:embed="rId19"/>
            <a:stretch>
              <a:fillRect b="-1"/>
            </a:stretch>
          </a:blipFill>
        </p:spPr>
        <p:txBody>
          <a:bodyPr/>
          <a:lstStyle/>
          <a:p>
            <a:endParaRPr lang="en-US"/>
          </a:p>
        </p:txBody>
      </p:sp>
      <p:sp>
        <p:nvSpPr>
          <p:cNvPr id="19" name="Freeform 19"/>
          <p:cNvSpPr/>
          <p:nvPr/>
        </p:nvSpPr>
        <p:spPr>
          <a:xfrm>
            <a:off x="7657338" y="5144519"/>
            <a:ext cx="2101596" cy="24384"/>
          </a:xfrm>
          <a:custGeom>
            <a:avLst/>
            <a:gdLst/>
            <a:ahLst/>
            <a:cxnLst/>
            <a:rect l="l" t="t" r="r" b="b"/>
            <a:pathLst>
              <a:path w="2101596" h="24384">
                <a:moveTo>
                  <a:pt x="0" y="0"/>
                </a:moveTo>
                <a:lnTo>
                  <a:pt x="2101596" y="0"/>
                </a:lnTo>
                <a:lnTo>
                  <a:pt x="2101596" y="24384"/>
                </a:lnTo>
                <a:lnTo>
                  <a:pt x="0" y="243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26435" y="866861"/>
            <a:ext cx="528702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2: Two-Way Binding với nhiều trường input</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4" name="TextBox 24"/>
          <p:cNvSpPr txBox="1"/>
          <p:nvPr/>
        </p:nvSpPr>
        <p:spPr>
          <a:xfrm>
            <a:off x="7658357" y="2692756"/>
            <a:ext cx="1784995"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2" tooltip="http://js.tuhoc.cc/"/>
              </a:rPr>
              <a:t>http://js.tuhoc.cc</a:t>
            </a:r>
          </a:p>
        </p:txBody>
      </p:sp>
      <p:sp>
        <p:nvSpPr>
          <p:cNvPr id="25" name="TextBox 25"/>
          <p:cNvSpPr txBox="1"/>
          <p:nvPr/>
        </p:nvSpPr>
        <p:spPr>
          <a:xfrm>
            <a:off x="7658357" y="4842862"/>
            <a:ext cx="2143239"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3" tooltip="http://react.tuhoc.cc/"/>
              </a:rPr>
              <a:t>http://react.tuhoc.cc</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550414" cy="470144"/>
            <a:chOff x="0" y="0"/>
            <a:chExt cx="3400552" cy="626859"/>
          </a:xfrm>
        </p:grpSpPr>
        <p:sp>
          <p:nvSpPr>
            <p:cNvPr id="7" name="Freeform 7"/>
            <p:cNvSpPr/>
            <p:nvPr/>
          </p:nvSpPr>
          <p:spPr>
            <a:xfrm>
              <a:off x="0" y="0"/>
              <a:ext cx="3400552" cy="626872"/>
            </a:xfrm>
            <a:custGeom>
              <a:avLst/>
              <a:gdLst/>
              <a:ahLst/>
              <a:cxnLst/>
              <a:rect l="l" t="t" r="r" b="b"/>
              <a:pathLst>
                <a:path w="3400552" h="626872">
                  <a:moveTo>
                    <a:pt x="3287395" y="0"/>
                  </a:moveTo>
                  <a:cubicBezTo>
                    <a:pt x="3289681" y="8509"/>
                    <a:pt x="3290951" y="17526"/>
                    <a:pt x="3290951" y="26924"/>
                  </a:cubicBezTo>
                  <a:lnTo>
                    <a:pt x="3290951" y="433324"/>
                  </a:lnTo>
                  <a:cubicBezTo>
                    <a:pt x="3290951" y="489331"/>
                    <a:pt x="3245612" y="534924"/>
                    <a:pt x="3189351" y="534924"/>
                  </a:cubicBezTo>
                  <a:lnTo>
                    <a:pt x="10287" y="534924"/>
                  </a:lnTo>
                  <a:cubicBezTo>
                    <a:pt x="6858" y="534924"/>
                    <a:pt x="3429" y="534797"/>
                    <a:pt x="0" y="534416"/>
                  </a:cubicBezTo>
                  <a:lnTo>
                    <a:pt x="0" y="534416"/>
                  </a:lnTo>
                  <a:lnTo>
                    <a:pt x="0" y="626872"/>
                  </a:lnTo>
                  <a:lnTo>
                    <a:pt x="3400552" y="626872"/>
                  </a:lnTo>
                  <a:lnTo>
                    <a:pt x="34005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692403" cy="609600"/>
          </a:xfrm>
          <a:custGeom>
            <a:avLst/>
            <a:gdLst/>
            <a:ahLst/>
            <a:cxnLst/>
            <a:rect l="l" t="t" r="r" b="b"/>
            <a:pathLst>
              <a:path w="2692403" h="609600">
                <a:moveTo>
                  <a:pt x="0" y="0"/>
                </a:moveTo>
                <a:lnTo>
                  <a:pt x="2692403" y="0"/>
                </a:lnTo>
                <a:lnTo>
                  <a:pt x="26924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524638"/>
            <a:ext cx="4786760" cy="2251834"/>
          </a:xfrm>
          <a:custGeom>
            <a:avLst/>
            <a:gdLst/>
            <a:ahLst/>
            <a:cxnLst/>
            <a:rect l="l" t="t" r="r" b="b"/>
            <a:pathLst>
              <a:path w="4786760" h="2251834">
                <a:moveTo>
                  <a:pt x="0" y="0"/>
                </a:moveTo>
                <a:lnTo>
                  <a:pt x="4786761" y="0"/>
                </a:lnTo>
                <a:lnTo>
                  <a:pt x="4786761" y="2251834"/>
                </a:lnTo>
                <a:lnTo>
                  <a:pt x="0" y="22518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4442546"/>
            <a:ext cx="9145905" cy="2047999"/>
          </a:xfrm>
          <a:custGeom>
            <a:avLst/>
            <a:gdLst/>
            <a:ahLst/>
            <a:cxnLst/>
            <a:rect l="l" t="t" r="r" b="b"/>
            <a:pathLst>
              <a:path w="9145905" h="2047999">
                <a:moveTo>
                  <a:pt x="0" y="0"/>
                </a:moveTo>
                <a:lnTo>
                  <a:pt x="9145905" y="0"/>
                </a:lnTo>
                <a:lnTo>
                  <a:pt x="9145905" y="2047999"/>
                </a:lnTo>
                <a:lnTo>
                  <a:pt x="0" y="2047999"/>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26435" y="866861"/>
            <a:ext cx="118194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Import CSS</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1253033" y="3927605"/>
            <a:ext cx="693439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import, Vite sẽ xử lý file CSS và nhúng nó vào trang web</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774186" cy="470144"/>
            <a:chOff x="0" y="0"/>
            <a:chExt cx="5032248" cy="626859"/>
          </a:xfrm>
        </p:grpSpPr>
        <p:sp>
          <p:nvSpPr>
            <p:cNvPr id="7" name="Freeform 7"/>
            <p:cNvSpPr/>
            <p:nvPr/>
          </p:nvSpPr>
          <p:spPr>
            <a:xfrm>
              <a:off x="0" y="0"/>
              <a:ext cx="5032248" cy="626872"/>
            </a:xfrm>
            <a:custGeom>
              <a:avLst/>
              <a:gdLst/>
              <a:ahLst/>
              <a:cxnLst/>
              <a:rect l="l" t="t" r="r" b="b"/>
              <a:pathLst>
                <a:path w="5032248" h="626872">
                  <a:moveTo>
                    <a:pt x="4919980" y="0"/>
                  </a:moveTo>
                  <a:cubicBezTo>
                    <a:pt x="4922266" y="8509"/>
                    <a:pt x="4923536" y="17526"/>
                    <a:pt x="4923536" y="26924"/>
                  </a:cubicBezTo>
                  <a:lnTo>
                    <a:pt x="4923536" y="433324"/>
                  </a:lnTo>
                  <a:cubicBezTo>
                    <a:pt x="4923536" y="489331"/>
                    <a:pt x="4877943" y="534924"/>
                    <a:pt x="4821936" y="534924"/>
                  </a:cubicBezTo>
                  <a:lnTo>
                    <a:pt x="10287" y="534924"/>
                  </a:lnTo>
                  <a:cubicBezTo>
                    <a:pt x="6858" y="534924"/>
                    <a:pt x="3429" y="534797"/>
                    <a:pt x="0" y="534416"/>
                  </a:cubicBezTo>
                  <a:lnTo>
                    <a:pt x="0" y="534416"/>
                  </a:lnTo>
                  <a:lnTo>
                    <a:pt x="0" y="626872"/>
                  </a:lnTo>
                  <a:lnTo>
                    <a:pt x="5032248" y="626872"/>
                  </a:lnTo>
                  <a:lnTo>
                    <a:pt x="50322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924300" cy="609600"/>
          </a:xfrm>
          <a:custGeom>
            <a:avLst/>
            <a:gdLst/>
            <a:ahLst/>
            <a:cxnLst/>
            <a:rect l="l" t="t" r="r" b="b"/>
            <a:pathLst>
              <a:path w="3924300" h="609600">
                <a:moveTo>
                  <a:pt x="0" y="0"/>
                </a:moveTo>
                <a:lnTo>
                  <a:pt x="3924300" y="0"/>
                </a:lnTo>
                <a:lnTo>
                  <a:pt x="3924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84491" y="1524638"/>
            <a:ext cx="6418964" cy="2086861"/>
          </a:xfrm>
          <a:custGeom>
            <a:avLst/>
            <a:gdLst/>
            <a:ahLst/>
            <a:cxnLst/>
            <a:rect l="l" t="t" r="r" b="b"/>
            <a:pathLst>
              <a:path w="6418964" h="2086861">
                <a:moveTo>
                  <a:pt x="0" y="0"/>
                </a:moveTo>
                <a:lnTo>
                  <a:pt x="6418964" y="0"/>
                </a:lnTo>
                <a:lnTo>
                  <a:pt x="6418964" y="2086861"/>
                </a:lnTo>
                <a:lnTo>
                  <a:pt x="0" y="2086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91781" y="4585345"/>
            <a:ext cx="11023854" cy="1754762"/>
          </a:xfrm>
          <a:custGeom>
            <a:avLst/>
            <a:gdLst/>
            <a:ahLst/>
            <a:cxnLst/>
            <a:rect l="l" t="t" r="r" b="b"/>
            <a:pathLst>
              <a:path w="11023854" h="1754762">
                <a:moveTo>
                  <a:pt x="0" y="0"/>
                </a:moveTo>
                <a:lnTo>
                  <a:pt x="11023854" y="0"/>
                </a:lnTo>
                <a:lnTo>
                  <a:pt x="11023854" y="1754762"/>
                </a:lnTo>
                <a:lnTo>
                  <a:pt x="0" y="175476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670047" y="866861"/>
            <a:ext cx="27673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css theo component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64031" y="3800732"/>
            <a:ext cx="10638063" cy="604323"/>
          </a:xfrm>
          <a:prstGeom prst="rect">
            <a:avLst/>
          </a:prstGeom>
        </p:spPr>
        <p:txBody>
          <a:bodyPr lIns="0" tIns="0" rIns="0" bIns="0" rtlCol="0" anchor="t">
            <a:spAutoFit/>
          </a:bodyPr>
          <a:lstStyle/>
          <a:p>
            <a:pPr algn="l">
              <a:lnSpc>
                <a:spcPts val="2400"/>
              </a:lnSpc>
            </a:pPr>
            <a:r>
              <a:rPr lang="en-US" sz="2004" i="1" spc="28">
                <a:solidFill>
                  <a:srgbClr val="FF0000"/>
                </a:solidFill>
                <a:latin typeface="IBM Plex Sans Condensed Italics"/>
                <a:ea typeface="IBM Plex Sans Condensed Italics"/>
                <a:cs typeface="IBM Plex Sans Condensed Italics"/>
                <a:sym typeface="IBM Plex Sans Condensed Italics"/>
              </a:rPr>
              <a:t>Điểm quan trọng: </a:t>
            </a:r>
            <a:r>
              <a:rPr lang="en-US" sz="2004" i="1" spc="28">
                <a:solidFill>
                  <a:srgbClr val="000000"/>
                </a:solidFill>
                <a:latin typeface="IBM Plex Sans Condensed Italics"/>
                <a:ea typeface="IBM Plex Sans Condensed Italics"/>
                <a:cs typeface="IBM Plex Sans Condensed Italics"/>
                <a:sym typeface="IBM Plex Sans Condensed Italics"/>
              </a:rPr>
              <a:t>mặc dù chúng ta đưa CSS vào trong component, nhưng khi render, toàn bộ CSS được đưa ra ngoài toàn cục như phía dưới</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5143119"/>
            <a:ext cx="4943475" cy="1590675"/>
          </a:xfrm>
          <a:custGeom>
            <a:avLst/>
            <a:gdLst/>
            <a:ahLst/>
            <a:cxnLst/>
            <a:rect l="l" t="t" r="r" b="b"/>
            <a:pathLst>
              <a:path w="4943475" h="1590675">
                <a:moveTo>
                  <a:pt x="0" y="0"/>
                </a:moveTo>
                <a:lnTo>
                  <a:pt x="4943475" y="0"/>
                </a:lnTo>
                <a:lnTo>
                  <a:pt x="4943475" y="1590675"/>
                </a:lnTo>
                <a:lnTo>
                  <a:pt x="0" y="1590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84491" y="2370077"/>
            <a:ext cx="10725950" cy="2657475"/>
          </a:xfrm>
          <a:custGeom>
            <a:avLst/>
            <a:gdLst/>
            <a:ahLst/>
            <a:cxnLst/>
            <a:rect l="l" t="t" r="r" b="b"/>
            <a:pathLst>
              <a:path w="10725950" h="2657475">
                <a:moveTo>
                  <a:pt x="0" y="0"/>
                </a:moveTo>
                <a:lnTo>
                  <a:pt x="10725950" y="0"/>
                </a:lnTo>
                <a:lnTo>
                  <a:pt x="10725950" y="2657475"/>
                </a:lnTo>
                <a:lnTo>
                  <a:pt x="0" y="26574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0526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Nâng cao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76226" y="1624460"/>
            <a:ext cx="10540984"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Vậy nếu bây giờ chúng ta muốn thêm điều kiện , để 1 phần tử có đồng thời nhiều class thì làm thế nào ví dụ label có đồng thời class label và tự động thêm class invalid nếu nó không hợp lệ</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3199267"/>
            <a:ext cx="4320797" cy="3088643"/>
          </a:xfrm>
          <a:custGeom>
            <a:avLst/>
            <a:gdLst/>
            <a:ahLst/>
            <a:cxnLst/>
            <a:rect l="l" t="t" r="r" b="b"/>
            <a:pathLst>
              <a:path w="4320797" h="3088643">
                <a:moveTo>
                  <a:pt x="0" y="0"/>
                </a:moveTo>
                <a:lnTo>
                  <a:pt x="4320798" y="0"/>
                </a:lnTo>
                <a:lnTo>
                  <a:pt x="4320798" y="3088643"/>
                </a:lnTo>
                <a:lnTo>
                  <a:pt x="0" y="308864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734688" y="3199257"/>
            <a:ext cx="6266945" cy="2193417"/>
          </a:xfrm>
          <a:custGeom>
            <a:avLst/>
            <a:gdLst/>
            <a:ahLst/>
            <a:cxnLst/>
            <a:rect l="l" t="t" r="r" b="b"/>
            <a:pathLst>
              <a:path w="6266945" h="2193417">
                <a:moveTo>
                  <a:pt x="0" y="0"/>
                </a:moveTo>
                <a:lnTo>
                  <a:pt x="6266945" y="0"/>
                </a:lnTo>
                <a:lnTo>
                  <a:pt x="6266945" y="2193417"/>
                </a:lnTo>
                <a:lnTo>
                  <a:pt x="0" y="219341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86030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Lời dẫn </a:t>
            </a:r>
          </a:p>
        </p:txBody>
      </p:sp>
      <p:sp>
        <p:nvSpPr>
          <p:cNvPr id="17" name="TextBox 17"/>
          <p:cNvSpPr txBox="1"/>
          <p:nvPr/>
        </p:nvSpPr>
        <p:spPr>
          <a:xfrm>
            <a:off x="985114" y="797938"/>
            <a:ext cx="204045" cy="95430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3364"/>
            <a:ext cx="10230707"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hôm trước, khi chúng </a:t>
            </a:r>
            <a:r>
              <a:rPr lang="en-US" sz="2004" i="1" spc="28">
                <a:solidFill>
                  <a:srgbClr val="F117D7"/>
                </a:solidFill>
                <a:latin typeface="IBM Plex Sans Condensed Italics"/>
                <a:ea typeface="IBM Plex Sans Condensed Italics"/>
                <a:cs typeface="IBM Plex Sans Condensed Italics"/>
                <a:sym typeface="IBM Plex Sans Condensed Italics"/>
              </a:rPr>
              <a:t>ta dùng css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và import vào component</a:t>
            </a:r>
            <a:r>
              <a:rPr lang="en-US" sz="2004" i="1" spc="28">
                <a:solidFill>
                  <a:srgbClr val="000000"/>
                </a:solidFill>
                <a:latin typeface="IBM Plex Sans Condensed Italics"/>
                <a:ea typeface="IBM Plex Sans Condensed Italics"/>
                <a:cs typeface="IBM Plex Sans Condensed Italics"/>
                <a:sym typeface="IBM Plex Sans Condensed Italics"/>
              </a:rPr>
              <a:t>, thì </a:t>
            </a:r>
            <a:r>
              <a:rPr lang="en-US" sz="2004" i="1" spc="28">
                <a:solidFill>
                  <a:srgbClr val="F117D7"/>
                </a:solidFill>
                <a:latin typeface="IBM Plex Sans Condensed Italics"/>
                <a:ea typeface="IBM Plex Sans Condensed Italics"/>
                <a:cs typeface="IBM Plex Sans Condensed Italics"/>
                <a:sym typeface="IBM Plex Sans Condensed Italics"/>
              </a:rPr>
              <a:t>mã CSS </a:t>
            </a:r>
            <a:r>
              <a:rPr lang="en-US" sz="2004" i="1" spc="28">
                <a:solidFill>
                  <a:srgbClr val="000000"/>
                </a:solidFill>
                <a:latin typeface="IBM Plex Sans Condensed Italics"/>
                <a:ea typeface="IBM Plex Sans Condensed Italics"/>
                <a:cs typeface="IBM Plex Sans Condensed Italics"/>
                <a:sym typeface="IBM Plex Sans Condensed Italics"/>
              </a:rPr>
              <a:t>của chúng ta vẫn </a:t>
            </a:r>
            <a:r>
              <a:rPr lang="en-US" sz="2004" i="1" spc="28">
                <a:solidFill>
                  <a:srgbClr val="F117D7"/>
                </a:solidFill>
                <a:latin typeface="IBM Plex Sans Condensed Italics"/>
                <a:ea typeface="IBM Plex Sans Condensed Italics"/>
                <a:cs typeface="IBM Plex Sans Condensed Italics"/>
                <a:sym typeface="IBM Plex Sans Condensed Italics"/>
              </a:rPr>
              <a:t>áp dụng cho toàn bộ ( global) </a:t>
            </a:r>
            <a:r>
              <a:rPr lang="en-US" sz="2004" i="1" spc="28">
                <a:solidFill>
                  <a:srgbClr val="000000"/>
                </a:solidFill>
                <a:latin typeface="IBM Plex Sans Condensed Italics"/>
                <a:ea typeface="IBM Plex Sans Condensed Italics"/>
                <a:cs typeface="IBM Plex Sans Condensed Italics"/>
                <a:sym typeface="IBM Plex Sans Condensed Italics"/>
              </a:rPr>
              <a:t>. Nếu chúng ta lại </a:t>
            </a:r>
            <a:r>
              <a:rPr lang="en-US" sz="2004" i="1" spc="28">
                <a:solidFill>
                  <a:srgbClr val="F117D7"/>
                </a:solidFill>
                <a:latin typeface="IBM Plex Sans Condensed Italics"/>
                <a:ea typeface="IBM Plex Sans Condensed Italics"/>
                <a:cs typeface="IBM Plex Sans Condensed Italics"/>
                <a:sym typeface="IBM Plex Sans Condensed Italics"/>
              </a:rPr>
              <a:t>muốn </a:t>
            </a:r>
            <a:r>
              <a:rPr lang="en-US" sz="2004" i="1" spc="28">
                <a:solidFill>
                  <a:srgbClr val="000000"/>
                </a:solidFill>
                <a:latin typeface="IBM Plex Sans Condensed Italics"/>
                <a:ea typeface="IBM Plex Sans Condensed Italics"/>
                <a:cs typeface="IBM Plex Sans Condensed Italics"/>
                <a:sym typeface="IBM Plex Sans Condensed Italics"/>
              </a:rPr>
              <a:t>nó chỉ </a:t>
            </a:r>
            <a:r>
              <a:rPr lang="en-US" sz="2004" i="1" spc="28">
                <a:solidFill>
                  <a:srgbClr val="F117D7"/>
                </a:solidFill>
                <a:latin typeface="IBM Plex Sans Condensed Italics"/>
                <a:ea typeface="IBM Plex Sans Condensed Italics"/>
                <a:cs typeface="IBM Plex Sans Condensed Italics"/>
                <a:sym typeface="IBM Plex Sans Condensed Italics"/>
              </a:rPr>
              <a:t>áp dụng nội bộ trong component thì làm thế nào?</a:t>
            </a:r>
            <a:r>
              <a:rPr lang="en-US" sz="2004" i="1" spc="28">
                <a:solidFill>
                  <a:srgbClr val="000000"/>
                </a:solidFill>
                <a:latin typeface="IBM Plex Sans Condensed Italics"/>
                <a:ea typeface="IBM Plex Sans Condensed Italics"/>
                <a:cs typeface="IBM Plex Sans Condensed Italics"/>
                <a:sym typeface="IBM Plex Sans Condensed Italics"/>
              </a:rPr>
              <a:t> Bây giờ là lúc chúng ta tìm hiểu về </a:t>
            </a:r>
            <a:r>
              <a:rPr lang="en-US" sz="2004" i="1" spc="28">
                <a:solidFill>
                  <a:srgbClr val="F117D7"/>
                </a:solidFill>
                <a:latin typeface="IBM Plex Sans Condensed Italics"/>
                <a:ea typeface="IBM Plex Sans Condensed Italics"/>
                <a:cs typeface="IBM Plex Sans Condensed Italics"/>
                <a:sym typeface="IBM Plex Sans Condensed Italics"/>
              </a:rPr>
              <a:t>css inline</a:t>
            </a:r>
          </a:p>
        </p:txBody>
      </p:sp>
      <p:sp>
        <p:nvSpPr>
          <p:cNvPr id="19" name="TextBox 19"/>
          <p:cNvSpPr txBox="1"/>
          <p:nvPr/>
        </p:nvSpPr>
        <p:spPr>
          <a:xfrm>
            <a:off x="1083259" y="2405891"/>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426464" y="2513562"/>
            <a:ext cx="868927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sẽ không thêm như cách sử dụng HTML thông thường, vì nó sẽ gặp lỗi</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171956" y="867166"/>
            <a:ext cx="3425190" cy="470144"/>
            <a:chOff x="0" y="0"/>
            <a:chExt cx="4566920" cy="626859"/>
          </a:xfrm>
        </p:grpSpPr>
        <p:sp>
          <p:nvSpPr>
            <p:cNvPr id="7" name="Freeform 7"/>
            <p:cNvSpPr/>
            <p:nvPr/>
          </p:nvSpPr>
          <p:spPr>
            <a:xfrm>
              <a:off x="0" y="0"/>
              <a:ext cx="4566920" cy="626872"/>
            </a:xfrm>
            <a:custGeom>
              <a:avLst/>
              <a:gdLst/>
              <a:ahLst/>
              <a:cxnLst/>
              <a:rect l="l" t="t" r="r" b="b"/>
              <a:pathLst>
                <a:path w="4566920" h="626872">
                  <a:moveTo>
                    <a:pt x="4454652" y="0"/>
                  </a:moveTo>
                  <a:cubicBezTo>
                    <a:pt x="4456938" y="8509"/>
                    <a:pt x="4458208" y="17399"/>
                    <a:pt x="4458208" y="26543"/>
                  </a:cubicBezTo>
                  <a:lnTo>
                    <a:pt x="4458208" y="432943"/>
                  </a:lnTo>
                  <a:cubicBezTo>
                    <a:pt x="4458208" y="488950"/>
                    <a:pt x="4412615" y="534543"/>
                    <a:pt x="4356608" y="534543"/>
                  </a:cubicBezTo>
                  <a:lnTo>
                    <a:pt x="10033" y="534543"/>
                  </a:lnTo>
                  <a:cubicBezTo>
                    <a:pt x="6604" y="534543"/>
                    <a:pt x="3302" y="534416"/>
                    <a:pt x="0" y="534035"/>
                  </a:cubicBezTo>
                  <a:lnTo>
                    <a:pt x="0" y="534035"/>
                  </a:lnTo>
                  <a:lnTo>
                    <a:pt x="0" y="626872"/>
                  </a:lnTo>
                  <a:lnTo>
                    <a:pt x="4566920" y="626872"/>
                  </a:lnTo>
                  <a:lnTo>
                    <a:pt x="4566920" y="0"/>
                  </a:lnTo>
                  <a:close/>
                </a:path>
              </a:pathLst>
            </a:custGeom>
            <a:blipFill>
              <a:blip r:embed="rId7"/>
              <a:stretch>
                <a:fillRect b="2"/>
              </a:stretch>
            </a:blipFill>
          </p:spPr>
          <p:txBody>
            <a:bodyPr/>
            <a:lstStyle/>
            <a:p>
              <a:endParaRPr lang="en-US"/>
            </a:p>
          </p:txBody>
        </p:sp>
      </p:grpSp>
      <p:sp>
        <p:nvSpPr>
          <p:cNvPr id="8" name="Freeform 8"/>
          <p:cNvSpPr/>
          <p:nvPr/>
        </p:nvSpPr>
        <p:spPr>
          <a:xfrm>
            <a:off x="1028700" y="736597"/>
            <a:ext cx="3568703" cy="609600"/>
          </a:xfrm>
          <a:custGeom>
            <a:avLst/>
            <a:gdLst/>
            <a:ahLst/>
            <a:cxnLst/>
            <a:rect l="l" t="t" r="r" b="b"/>
            <a:pathLst>
              <a:path w="3568703" h="609600">
                <a:moveTo>
                  <a:pt x="0" y="0"/>
                </a:moveTo>
                <a:lnTo>
                  <a:pt x="3568703" y="0"/>
                </a:lnTo>
                <a:lnTo>
                  <a:pt x="3568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02564" y="710184"/>
            <a:ext cx="721614" cy="723138"/>
            <a:chOff x="0" y="0"/>
            <a:chExt cx="962152" cy="964184"/>
          </a:xfrm>
        </p:grpSpPr>
        <p:sp>
          <p:nvSpPr>
            <p:cNvPr id="10" name="Freeform 10"/>
            <p:cNvSpPr/>
            <p:nvPr/>
          </p:nvSpPr>
          <p:spPr>
            <a:xfrm>
              <a:off x="0" y="0"/>
              <a:ext cx="962152" cy="964184"/>
            </a:xfrm>
            <a:custGeom>
              <a:avLst/>
              <a:gdLst/>
              <a:ahLst/>
              <a:cxnLst/>
              <a:rect l="l" t="t" r="r" b="b"/>
              <a:pathLst>
                <a:path w="962152" h="964184">
                  <a:moveTo>
                    <a:pt x="0" y="0"/>
                  </a:moveTo>
                  <a:lnTo>
                    <a:pt x="0" y="391541"/>
                  </a:lnTo>
                  <a:lnTo>
                    <a:pt x="391033" y="0"/>
                  </a:lnTo>
                  <a:close/>
                  <a:moveTo>
                    <a:pt x="440055" y="0"/>
                  </a:moveTo>
                  <a:lnTo>
                    <a:pt x="872236" y="432689"/>
                  </a:lnTo>
                  <a:lnTo>
                    <a:pt x="415544" y="889889"/>
                  </a:lnTo>
                  <a:lnTo>
                    <a:pt x="0" y="473710"/>
                  </a:lnTo>
                  <a:lnTo>
                    <a:pt x="0" y="964184"/>
                  </a:lnTo>
                  <a:lnTo>
                    <a:pt x="962152" y="964184"/>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590312" y="610295"/>
            <a:ext cx="847877" cy="848744"/>
          </a:xfrm>
          <a:custGeom>
            <a:avLst/>
            <a:gdLst/>
            <a:ahLst/>
            <a:cxnLst/>
            <a:rect l="l" t="t" r="r" b="b"/>
            <a:pathLst>
              <a:path w="847877" h="848744">
                <a:moveTo>
                  <a:pt x="0" y="0"/>
                </a:moveTo>
                <a:lnTo>
                  <a:pt x="847877" y="0"/>
                </a:lnTo>
                <a:lnTo>
                  <a:pt x="84787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548280"/>
            <a:ext cx="6203699" cy="3829936"/>
          </a:xfrm>
          <a:custGeom>
            <a:avLst/>
            <a:gdLst/>
            <a:ahLst/>
            <a:cxnLst/>
            <a:rect l="l" t="t" r="r" b="b"/>
            <a:pathLst>
              <a:path w="6203699" h="3829936">
                <a:moveTo>
                  <a:pt x="0" y="0"/>
                </a:moveTo>
                <a:lnTo>
                  <a:pt x="6203699" y="0"/>
                </a:lnTo>
                <a:lnTo>
                  <a:pt x="6203699" y="3829936"/>
                </a:lnTo>
                <a:lnTo>
                  <a:pt x="0" y="382993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665409" y="4900622"/>
            <a:ext cx="5695379" cy="776221"/>
          </a:xfrm>
          <a:custGeom>
            <a:avLst/>
            <a:gdLst/>
            <a:ahLst/>
            <a:cxnLst/>
            <a:rect l="l" t="t" r="r" b="b"/>
            <a:pathLst>
              <a:path w="5695379" h="776221">
                <a:moveTo>
                  <a:pt x="0" y="0"/>
                </a:moveTo>
                <a:lnTo>
                  <a:pt x="5695379" y="0"/>
                </a:lnTo>
                <a:lnTo>
                  <a:pt x="5695379" y="776221"/>
                </a:lnTo>
                <a:lnTo>
                  <a:pt x="0" y="7762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299447" y="5192887"/>
            <a:ext cx="3826259" cy="1042807"/>
          </a:xfrm>
          <a:custGeom>
            <a:avLst/>
            <a:gdLst/>
            <a:ahLst/>
            <a:cxnLst/>
            <a:rect l="l" t="t" r="r" b="b"/>
            <a:pathLst>
              <a:path w="3826259" h="1042807">
                <a:moveTo>
                  <a:pt x="0" y="0"/>
                </a:moveTo>
                <a:lnTo>
                  <a:pt x="3826259" y="0"/>
                </a:lnTo>
                <a:lnTo>
                  <a:pt x="3826259" y="1042807"/>
                </a:lnTo>
                <a:lnTo>
                  <a:pt x="0" y="1042807"/>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16281" y="832190"/>
            <a:ext cx="245502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Inline styling in Reactjs</a:t>
            </a:r>
          </a:p>
        </p:txBody>
      </p:sp>
      <p:sp>
        <p:nvSpPr>
          <p:cNvPr id="18" name="TextBox 18"/>
          <p:cNvSpPr txBox="1"/>
          <p:nvPr/>
        </p:nvSpPr>
        <p:spPr>
          <a:xfrm>
            <a:off x="927506" y="783593"/>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28042" y="1545850"/>
            <a:ext cx="1063133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Thay vào đó chúng ta truyền giá trị động trong jsx, sử dụng đối tượng (object) đê truyền dưới dạng cặp key và value</a:t>
            </a:r>
          </a:p>
        </p:txBody>
      </p:sp>
      <p:sp>
        <p:nvSpPr>
          <p:cNvPr id="21" name="TextBox 21"/>
          <p:cNvSpPr txBox="1"/>
          <p:nvPr/>
        </p:nvSpPr>
        <p:spPr>
          <a:xfrm>
            <a:off x="7724518" y="2613917"/>
            <a:ext cx="4250874" cy="1509198"/>
          </a:xfrm>
          <a:prstGeom prst="rect">
            <a:avLst/>
          </a:prstGeom>
        </p:spPr>
        <p:txBody>
          <a:bodyPr lIns="0" tIns="0" rIns="0" bIns="0" rtlCol="0" anchor="t">
            <a:spAutoFit/>
          </a:bodyPr>
          <a:lstStyle/>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Lưu ý : 1 số thuộc tính phải tuân theo quy tắc js, ví dụ </a:t>
            </a:r>
          </a:p>
          <a:p>
            <a:pPr algn="l">
              <a:lnSpc>
                <a:spcPts val="2477"/>
              </a:lnSpc>
            </a:pPr>
            <a:r>
              <a:rPr lang="en-US" sz="2112" i="1" spc="29">
                <a:solidFill>
                  <a:srgbClr val="8500FF"/>
                </a:solidFill>
                <a:latin typeface="IBM Plex Sans Condensed Italics"/>
                <a:ea typeface="IBM Plex Sans Condensed Italics"/>
                <a:cs typeface="IBM Plex Sans Condensed Italics"/>
                <a:sym typeface="IBM Plex Sans Condensed Italics"/>
              </a:rPr>
              <a:t>background-color</a:t>
            </a:r>
            <a:r>
              <a:rPr lang="en-US" sz="2112" i="1" spc="29">
                <a:solidFill>
                  <a:srgbClr val="FF0000"/>
                </a:solidFill>
                <a:latin typeface="IBM Plex Sans Condensed Italics"/>
                <a:ea typeface="IBM Plex Sans Condensed Italics"/>
                <a:cs typeface="IBM Plex Sans Condensed Italics"/>
                <a:sym typeface="IBM Plex Sans Condensed Italics"/>
              </a:rPr>
              <a:t> →</a:t>
            </a:r>
            <a:r>
              <a:rPr lang="en-US" sz="2112" i="1" spc="29">
                <a:solidFill>
                  <a:srgbClr val="8500FF"/>
                </a:solidFill>
                <a:latin typeface="IBM Plex Sans Condensed Italics"/>
                <a:ea typeface="IBM Plex Sans Condensed Italics"/>
                <a:cs typeface="IBM Plex Sans Condensed Italics"/>
                <a:sym typeface="IBM Plex Sans Condensed Italics"/>
              </a:rPr>
              <a:t>backgroundColor text-align</a:t>
            </a:r>
            <a:r>
              <a:rPr lang="en-US" sz="2112" i="1" spc="29">
                <a:solidFill>
                  <a:srgbClr val="FF0000"/>
                </a:solidFill>
                <a:latin typeface="IBM Plex Sans Condensed Italics"/>
                <a:ea typeface="IBM Plex Sans Condensed Italics"/>
                <a:cs typeface="IBM Plex Sans Condensed Italics"/>
                <a:sym typeface="IBM Plex Sans Condensed Italics"/>
              </a:rPr>
              <a:t> → </a:t>
            </a:r>
            <a:r>
              <a:rPr lang="en-US" sz="2112" i="1" spc="29">
                <a:solidFill>
                  <a:srgbClr val="8500FF"/>
                </a:solidFill>
                <a:latin typeface="IBM Plex Sans Condensed Italics"/>
                <a:ea typeface="IBM Plex Sans Condensed Italics"/>
                <a:cs typeface="IBM Plex Sans Condensed Italics"/>
                <a:sym typeface="IBM Plex Sans Condensed Italics"/>
              </a:rPr>
              <a:t>textAlign ... </a:t>
            </a:r>
          </a:p>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chúng ta đã học ở series JS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315213"/>
            <a:ext cx="1400175" cy="428625"/>
          </a:xfrm>
          <a:custGeom>
            <a:avLst/>
            <a:gdLst/>
            <a:ahLst/>
            <a:cxnLst/>
            <a:rect l="l" t="t" r="r" b="b"/>
            <a:pathLst>
              <a:path w="1400175" h="428625">
                <a:moveTo>
                  <a:pt x="0" y="0"/>
                </a:moveTo>
                <a:lnTo>
                  <a:pt x="1400175" y="0"/>
                </a:lnTo>
                <a:lnTo>
                  <a:pt x="1400175" y="428625"/>
                </a:lnTo>
                <a:lnTo>
                  <a:pt x="0" y="428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437887" y="2315213"/>
            <a:ext cx="5514975" cy="1038225"/>
          </a:xfrm>
          <a:custGeom>
            <a:avLst/>
            <a:gdLst/>
            <a:ahLst/>
            <a:cxnLst/>
            <a:rect l="l" t="t" r="r" b="b"/>
            <a:pathLst>
              <a:path w="5514975" h="1038225">
                <a:moveTo>
                  <a:pt x="0" y="0"/>
                </a:moveTo>
                <a:lnTo>
                  <a:pt x="5514975" y="0"/>
                </a:lnTo>
                <a:lnTo>
                  <a:pt x="5514975" y="1038225"/>
                </a:lnTo>
                <a:lnTo>
                  <a:pt x="0" y="1038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437887" y="3566798"/>
            <a:ext cx="7419975" cy="1247775"/>
          </a:xfrm>
          <a:custGeom>
            <a:avLst/>
            <a:gdLst/>
            <a:ahLst/>
            <a:cxnLst/>
            <a:rect l="l" t="t" r="r" b="b"/>
            <a:pathLst>
              <a:path w="7419975" h="1247775">
                <a:moveTo>
                  <a:pt x="0" y="0"/>
                </a:moveTo>
                <a:lnTo>
                  <a:pt x="7419975" y="0"/>
                </a:lnTo>
                <a:lnTo>
                  <a:pt x="7419975" y="1247775"/>
                </a:lnTo>
                <a:lnTo>
                  <a:pt x="0" y="12477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691259" y="3566798"/>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3437887" y="5191897"/>
            <a:ext cx="3933825" cy="971550"/>
          </a:xfrm>
          <a:custGeom>
            <a:avLst/>
            <a:gdLst/>
            <a:ahLst/>
            <a:cxnLst/>
            <a:rect l="l" t="t" r="r" b="b"/>
            <a:pathLst>
              <a:path w="3933825" h="971550">
                <a:moveTo>
                  <a:pt x="0" y="0"/>
                </a:moveTo>
                <a:lnTo>
                  <a:pt x="3933825" y="0"/>
                </a:lnTo>
                <a:lnTo>
                  <a:pt x="3933825" y="971550"/>
                </a:lnTo>
                <a:lnTo>
                  <a:pt x="0" y="97155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1715138" y="5191887"/>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8" name="Freeform 18"/>
          <p:cNvSpPr/>
          <p:nvPr/>
        </p:nvSpPr>
        <p:spPr>
          <a:xfrm>
            <a:off x="7523607" y="5188077"/>
            <a:ext cx="3657600" cy="361950"/>
          </a:xfrm>
          <a:custGeom>
            <a:avLst/>
            <a:gdLst/>
            <a:ahLst/>
            <a:cxnLst/>
            <a:rect l="l" t="t" r="r" b="b"/>
            <a:pathLst>
              <a:path w="3657600" h="361950">
                <a:moveTo>
                  <a:pt x="0" y="0"/>
                </a:moveTo>
                <a:lnTo>
                  <a:pt x="3657600" y="0"/>
                </a:lnTo>
                <a:lnTo>
                  <a:pt x="3657600" y="361950"/>
                </a:lnTo>
                <a:lnTo>
                  <a:pt x="0" y="361950"/>
                </a:lnTo>
                <a:lnTo>
                  <a:pt x="0" y="0"/>
                </a:lnTo>
                <a:close/>
              </a:path>
            </a:pathLst>
          </a:custGeom>
          <a:blipFill>
            <a:blip r:embed="rId17"/>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657855" y="1423006"/>
            <a:ext cx="9724234"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Nếu file named.js có một Default Export,nó sẽ không được gộp vào đối tượng name khi sử </a:t>
            </a:r>
          </a:p>
        </p:txBody>
      </p:sp>
      <p:sp>
        <p:nvSpPr>
          <p:cNvPr id="23" name="TextBox 23"/>
          <p:cNvSpPr txBox="1"/>
          <p:nvPr/>
        </p:nvSpPr>
        <p:spPr>
          <a:xfrm>
            <a:off x="1593847" y="1737874"/>
            <a:ext cx="180394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dụng import * as</a:t>
            </a:r>
          </a:p>
        </p:txBody>
      </p:sp>
      <p:sp>
        <p:nvSpPr>
          <p:cNvPr id="24" name="TextBox 24"/>
          <p:cNvSpPr txBox="1"/>
          <p:nvPr/>
        </p:nvSpPr>
        <p:spPr>
          <a:xfrm>
            <a:off x="1973323" y="879053"/>
            <a:ext cx="599675" cy="368884"/>
          </a:xfrm>
          <a:prstGeom prst="rect">
            <a:avLst/>
          </a:prstGeom>
        </p:spPr>
        <p:txBody>
          <a:bodyPr lIns="0" tIns="0" rIns="0" bIns="0" rtlCol="0" anchor="t">
            <a:spAutoFit/>
          </a:bodyPr>
          <a:lstStyle/>
          <a:p>
            <a:pPr algn="l">
              <a:lnSpc>
                <a:spcPts val="2805"/>
              </a:lnSpc>
            </a:pPr>
            <a:r>
              <a:rPr lang="en-US" sz="2004" b="1" spc="2">
                <a:solidFill>
                  <a:srgbClr val="CC00FF"/>
                </a:solidFill>
                <a:latin typeface="Calibri (MS) Bold"/>
                <a:ea typeface="Calibri (MS) Bold"/>
                <a:cs typeface="Calibri (MS) Bold"/>
                <a:sym typeface="Calibri (MS) Bold"/>
              </a:rPr>
              <a:t>Lưu ý</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351" y="0"/>
                  </a:moveTo>
                  <a:cubicBezTo>
                    <a:pt x="3445637" y="8509"/>
                    <a:pt x="3446907" y="17526"/>
                    <a:pt x="3446907" y="26924"/>
                  </a:cubicBezTo>
                  <a:lnTo>
                    <a:pt x="3446907" y="433324"/>
                  </a:lnTo>
                  <a:cubicBezTo>
                    <a:pt x="3446907" y="489331"/>
                    <a:pt x="3401314"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43" y="624268"/>
            <a:ext cx="847915" cy="848744"/>
          </a:xfrm>
          <a:custGeom>
            <a:avLst/>
            <a:gdLst/>
            <a:ahLst/>
            <a:cxnLst/>
            <a:rect l="l" t="t" r="r" b="b"/>
            <a:pathLst>
              <a:path w="847915" h="848744">
                <a:moveTo>
                  <a:pt x="0" y="0"/>
                </a:moveTo>
                <a:lnTo>
                  <a:pt x="847915" y="0"/>
                </a:lnTo>
                <a:lnTo>
                  <a:pt x="84791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2579627"/>
            <a:ext cx="6814690" cy="2905001"/>
          </a:xfrm>
          <a:custGeom>
            <a:avLst/>
            <a:gdLst/>
            <a:ahLst/>
            <a:cxnLst/>
            <a:rect l="l" t="t" r="r" b="b"/>
            <a:pathLst>
              <a:path w="6814690" h="2905001">
                <a:moveTo>
                  <a:pt x="0" y="0"/>
                </a:moveTo>
                <a:lnTo>
                  <a:pt x="6814690" y="0"/>
                </a:lnTo>
                <a:lnTo>
                  <a:pt x="6814690" y="2905001"/>
                </a:lnTo>
                <a:lnTo>
                  <a:pt x="0" y="2905001"/>
                </a:lnTo>
                <a:lnTo>
                  <a:pt x="0" y="0"/>
                </a:lnTo>
                <a:close/>
              </a:path>
            </a:pathLst>
          </a:custGeom>
          <a:blipFill>
            <a:blip r:embed="rId12"/>
            <a:stretch>
              <a:fillRect t="-4"/>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8587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Ưu/ Nhược điểm</a:t>
            </a:r>
          </a:p>
        </p:txBody>
      </p:sp>
      <p:sp>
        <p:nvSpPr>
          <p:cNvPr id="16" name="TextBox 16"/>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7" name="TextBox 17"/>
          <p:cNvSpPr txBox="1"/>
          <p:nvPr/>
        </p:nvSpPr>
        <p:spPr>
          <a:xfrm>
            <a:off x="1154887" y="5610720"/>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1016070" cy="299523"/>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Ưu điểm:</a:t>
            </a:r>
          </a:p>
        </p:txBody>
      </p:sp>
      <p:sp>
        <p:nvSpPr>
          <p:cNvPr id="19" name="TextBox 19"/>
          <p:cNvSpPr txBox="1"/>
          <p:nvPr/>
        </p:nvSpPr>
        <p:spPr>
          <a:xfrm>
            <a:off x="1442342" y="1847564"/>
            <a:ext cx="7135787"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Inline css thêm vào mã jsx, sẽ chỉ áp dụng lên thành phần đó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sử dụng inline css trong 1 số trường hợp cụ thể :</a:t>
            </a:r>
          </a:p>
        </p:txBody>
      </p:sp>
      <p:sp>
        <p:nvSpPr>
          <p:cNvPr id="20" name="TextBox 20"/>
          <p:cNvSpPr txBox="1"/>
          <p:nvPr/>
        </p:nvSpPr>
        <p:spPr>
          <a:xfrm>
            <a:off x="1497835" y="5753872"/>
            <a:ext cx="10058114" cy="606866"/>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Nhược điểm: </a:t>
            </a:r>
            <a:r>
              <a:rPr lang="en-US" sz="2004" i="1" spc="28">
                <a:solidFill>
                  <a:srgbClr val="000000"/>
                </a:solidFill>
                <a:latin typeface="IBM Plex Sans Condensed Italics"/>
                <a:ea typeface="IBM Plex Sans Condensed Italics"/>
                <a:cs typeface="IBM Plex Sans Condensed Italics"/>
                <a:sym typeface="IBM Plex Sans Condensed Italics"/>
              </a:rPr>
              <a:t>Phải </a:t>
            </a:r>
            <a:r>
              <a:rPr lang="en-US" sz="2004" i="1" spc="28">
                <a:solidFill>
                  <a:srgbClr val="F117D7"/>
                </a:solidFill>
                <a:latin typeface="IBM Plex Sans Condensed Italics"/>
                <a:ea typeface="IBM Plex Sans Condensed Italics"/>
                <a:cs typeface="IBM Plex Sans Condensed Italics"/>
                <a:sym typeface="IBM Plex Sans Condensed Italics"/>
              </a:rPr>
              <a:t>thêm mã </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F117D7"/>
                </a:solidFill>
                <a:latin typeface="IBM Plex Sans Condensed Italics"/>
                <a:ea typeface="IBM Plex Sans Condensed Italics"/>
                <a:cs typeface="IBM Plex Sans Condensed Italics"/>
                <a:sym typeface="IBM Plex Sans Condensed Italics"/>
              </a:rPr>
              <a:t>từng thẻ html riêng lẻ</a:t>
            </a:r>
            <a:r>
              <a:rPr lang="en-US" sz="2004" i="1" spc="28">
                <a:solidFill>
                  <a:srgbClr val="000000"/>
                </a:solidFill>
                <a:latin typeface="IBM Plex Sans Condensed Italics"/>
                <a:ea typeface="IBM Plex Sans Condensed Italics"/>
                <a:cs typeface="IBM Plex Sans Condensed Italics"/>
                <a:sym typeface="IBM Plex Sans Condensed Italics"/>
              </a:rPr>
              <a:t>, và mã </a:t>
            </a:r>
            <a:r>
              <a:rPr lang="en-US" sz="2004" i="1" spc="28">
                <a:solidFill>
                  <a:srgbClr val="F117D7"/>
                </a:solidFill>
                <a:latin typeface="IBM Plex Sans Condensed Italics"/>
                <a:ea typeface="IBM Plex Sans Condensed Italics"/>
                <a:cs typeface="IBM Plex Sans Condensed Italics"/>
                <a:sym typeface="IBM Plex Sans Condensed Italics"/>
              </a:rPr>
              <a:t>bị trộn lẫn vào jsx không có sự tách biệt </a:t>
            </a:r>
            <a:r>
              <a:rPr lang="en-US" sz="2004" i="1" spc="28">
                <a:solidFill>
                  <a:srgbClr val="000000"/>
                </a:solidFill>
                <a:latin typeface="IBM Plex Sans Condensed Italics"/>
                <a:ea typeface="IBM Plex Sans Condensed Italics"/>
                <a:cs typeface="IBM Plex Sans Condensed Italics"/>
                <a:sym typeface="IBM Plex Sans Condensed Italics"/>
              </a:rPr>
              <a:t>css, và jsx</a:t>
            </a:r>
          </a:p>
        </p:txBody>
      </p:sp>
      <p:sp>
        <p:nvSpPr>
          <p:cNvPr id="21" name="TextBox 21"/>
          <p:cNvSpPr txBox="1"/>
          <p:nvPr/>
        </p:nvSpPr>
        <p:spPr>
          <a:xfrm>
            <a:off x="2069592" y="6364700"/>
            <a:ext cx="2811142"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-Không tái sử dụng được </a:t>
            </a:r>
          </a:p>
        </p:txBody>
      </p:sp>
      <p:sp>
        <p:nvSpPr>
          <p:cNvPr id="22" name="TextBox 22"/>
          <p:cNvSpPr txBox="1"/>
          <p:nvPr/>
        </p:nvSpPr>
        <p:spPr>
          <a:xfrm>
            <a:off x="98633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405872"/>
            <a:ext cx="6127499" cy="3498218"/>
          </a:xfrm>
          <a:custGeom>
            <a:avLst/>
            <a:gdLst/>
            <a:ahLst/>
            <a:cxnLst/>
            <a:rect l="l" t="t" r="r" b="b"/>
            <a:pathLst>
              <a:path w="6127499" h="3498218">
                <a:moveTo>
                  <a:pt x="0" y="0"/>
                </a:moveTo>
                <a:lnTo>
                  <a:pt x="6127499" y="0"/>
                </a:lnTo>
                <a:lnTo>
                  <a:pt x="6127499" y="3498218"/>
                </a:lnTo>
                <a:lnTo>
                  <a:pt x="0" y="349821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4958715"/>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7" name="TextBox 17"/>
          <p:cNvSpPr txBox="1"/>
          <p:nvPr/>
        </p:nvSpPr>
        <p:spPr>
          <a:xfrm>
            <a:off x="985114" y="797938"/>
            <a:ext cx="204045" cy="1259100"/>
          </a:xfrm>
          <a:prstGeom prst="rect">
            <a:avLst/>
          </a:prstGeom>
        </p:spPr>
        <p:txBody>
          <a:bodyPr lIns="0" tIns="0" rIns="0" bIns="0" rtlCol="0" anchor="t">
            <a:spAutoFit/>
          </a:bodyPr>
          <a:lstStyle/>
          <a:p>
            <a:pPr algn="just">
              <a:lnSpc>
                <a:spcPts val="3359"/>
              </a:lnSpc>
            </a:pPr>
            <a:r>
              <a:rPr lang="en-US" sz="2400">
                <a:solidFill>
                  <a:srgbClr val="FFFFFF"/>
                </a:solidFill>
                <a:latin typeface="Calibri (MS)"/>
                <a:ea typeface="Calibri (MS)"/>
                <a:cs typeface="Calibri (MS)"/>
                <a:sym typeface="Calibri (MS)"/>
              </a:rPr>
              <a:t>1</a:t>
            </a:r>
          </a:p>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862748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nhúng, React sẽ tự động tạo class tự động áp dụng riêng cho component </a:t>
            </a: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Tạo module CSS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3307" y="2029711"/>
            <a:ext cx="6077074" cy="3479673"/>
          </a:xfrm>
          <a:custGeom>
            <a:avLst/>
            <a:gdLst/>
            <a:ahLst/>
            <a:cxnLst/>
            <a:rect l="l" t="t" r="r" b="b"/>
            <a:pathLst>
              <a:path w="6077074" h="3479673">
                <a:moveTo>
                  <a:pt x="0" y="0"/>
                </a:moveTo>
                <a:lnTo>
                  <a:pt x="6077074" y="0"/>
                </a:lnTo>
                <a:lnTo>
                  <a:pt x="6077074" y="3479673"/>
                </a:lnTo>
                <a:lnTo>
                  <a:pt x="0" y="347967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3084719"/>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10223" y="1637186"/>
            <a:ext cx="1935861" cy="988543"/>
          </a:xfrm>
          <a:custGeom>
            <a:avLst/>
            <a:gdLst/>
            <a:ahLst/>
            <a:cxnLst/>
            <a:rect l="l" t="t" r="r" b="b"/>
            <a:pathLst>
              <a:path w="1935861" h="988543">
                <a:moveTo>
                  <a:pt x="0" y="0"/>
                </a:moveTo>
                <a:lnTo>
                  <a:pt x="1935861" y="0"/>
                </a:lnTo>
                <a:lnTo>
                  <a:pt x="1935861" y="988542"/>
                </a:lnTo>
                <a:lnTo>
                  <a:pt x="0" y="988542"/>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328042" y="1528191"/>
            <a:ext cx="4109656"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import module css để sử dụng</a:t>
            </a:r>
          </a:p>
        </p:txBody>
      </p:sp>
      <p:sp>
        <p:nvSpPr>
          <p:cNvPr id="20" name="TextBox 20"/>
          <p:cNvSpPr txBox="1"/>
          <p:nvPr/>
        </p:nvSpPr>
        <p:spPr>
          <a:xfrm>
            <a:off x="8095231" y="4244464"/>
            <a:ext cx="3322444" cy="817674"/>
          </a:xfrm>
          <a:prstGeom prst="rect">
            <a:avLst/>
          </a:prstGeom>
        </p:spPr>
        <p:txBody>
          <a:bodyPr lIns="0" tIns="0" rIns="0" bIns="0" rtlCol="0" anchor="t">
            <a:spAutoFit/>
          </a:bodyPr>
          <a:lstStyle/>
          <a:p>
            <a:pPr algn="l">
              <a:lnSpc>
                <a:spcPts val="2160"/>
              </a:lnSpc>
            </a:pPr>
            <a:r>
              <a:rPr lang="en-US" sz="1800" spc="-14">
                <a:solidFill>
                  <a:srgbClr val="000000"/>
                </a:solidFill>
                <a:latin typeface="IBM Plex Sans"/>
                <a:ea typeface="IBM Plex Sans"/>
                <a:cs typeface="IBM Plex Sans"/>
                <a:sym typeface="IBM Plex Sans"/>
              </a:rPr>
              <a:t>Khi import vào React, cần dùng </a:t>
            </a:r>
            <a:r>
              <a:rPr lang="en-US" sz="1800" spc="-14">
                <a:solidFill>
                  <a:srgbClr val="F117D7"/>
                </a:solidFill>
                <a:latin typeface="IBM Plex Sans"/>
                <a:ea typeface="IBM Plex Sans"/>
                <a:cs typeface="IBM Plex Sans"/>
                <a:sym typeface="IBM Plex Sans"/>
              </a:rPr>
              <a:t>classes["my-paragraph"] </a:t>
            </a:r>
            <a:r>
              <a:rPr lang="en-US" sz="1800" spc="-14">
                <a:solidFill>
                  <a:srgbClr val="000000"/>
                </a:solidFill>
                <a:latin typeface="IBM Plex Sans"/>
                <a:ea typeface="IBM Plex Sans"/>
                <a:cs typeface="IBM Plex Sans"/>
                <a:sym typeface="IBM Plex Sans"/>
              </a:rPr>
              <a:t>thay vì </a:t>
            </a:r>
            <a:r>
              <a:rPr lang="en-US" sz="1800" spc="-14">
                <a:solidFill>
                  <a:srgbClr val="F117D7"/>
                </a:solidFill>
                <a:latin typeface="IBM Plex Sans"/>
                <a:ea typeface="IBM Plex Sans"/>
                <a:cs typeface="IBM Plex Sans"/>
                <a:sym typeface="IBM Plex Sans"/>
              </a:rPr>
              <a:t>classes.my-paragraph</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334768"/>
            <a:ext cx="7000875" cy="2419350"/>
          </a:xfrm>
          <a:custGeom>
            <a:avLst/>
            <a:gdLst/>
            <a:ahLst/>
            <a:cxnLst/>
            <a:rect l="l" t="t" r="r" b="b"/>
            <a:pathLst>
              <a:path w="7000875" h="2419350">
                <a:moveTo>
                  <a:pt x="0" y="0"/>
                </a:moveTo>
                <a:lnTo>
                  <a:pt x="7000875" y="0"/>
                </a:lnTo>
                <a:lnTo>
                  <a:pt x="7000875" y="2419350"/>
                </a:lnTo>
                <a:lnTo>
                  <a:pt x="0" y="24193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6" name="TextBox 16"/>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219810" y="4904137"/>
            <a:ext cx="204045" cy="337776"/>
          </a:xfrm>
          <a:prstGeom prst="rect">
            <a:avLst/>
          </a:prstGeom>
        </p:spPr>
        <p:txBody>
          <a:bodyPr lIns="0" tIns="0" rIns="0" bIns="0" rtlCol="0" anchor="t">
            <a:spAutoFit/>
          </a:bodyPr>
          <a:lstStyle/>
          <a:p>
            <a:pPr algn="l">
              <a:lnSpc>
                <a:spcPts val="2805"/>
              </a:lnSpc>
            </a:pPr>
            <a:r>
              <a:rPr lang="en-US" sz="2004" spc="12">
                <a:solidFill>
                  <a:srgbClr val="0000CC"/>
                </a:solidFill>
                <a:latin typeface="IBM Plex Sans Condensed"/>
                <a:ea typeface="IBM Plex Sans Condensed"/>
                <a:cs typeface="IBM Plex Sans Condensed"/>
                <a:sym typeface="IBM Plex Sans Condensed"/>
              </a:rPr>
              <a:t>✓</a:t>
            </a:r>
          </a:p>
        </p:txBody>
      </p:sp>
      <p:sp>
        <p:nvSpPr>
          <p:cNvPr id="18" name="TextBox 18"/>
          <p:cNvSpPr txBox="1"/>
          <p:nvPr/>
        </p:nvSpPr>
        <p:spPr>
          <a:xfrm>
            <a:off x="1219810" y="5818899"/>
            <a:ext cx="204045" cy="337776"/>
          </a:xfrm>
          <a:prstGeom prst="rect">
            <a:avLst/>
          </a:prstGeom>
        </p:spPr>
        <p:txBody>
          <a:bodyPr lIns="0" tIns="0" rIns="0" bIns="0" rtlCol="0" anchor="t">
            <a:spAutoFit/>
          </a:bodyPr>
          <a:lstStyle/>
          <a:p>
            <a:pPr algn="l">
              <a:lnSpc>
                <a:spcPts val="2805"/>
              </a:lnSpc>
            </a:pPr>
            <a:r>
              <a:rPr lang="en-US" sz="2004" spc="12">
                <a:solidFill>
                  <a:srgbClr val="FF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2738" y="5059299"/>
            <a:ext cx="1080964" cy="289998"/>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Ưu điểm: </a:t>
            </a:r>
          </a:p>
        </p:txBody>
      </p:sp>
      <p:sp>
        <p:nvSpPr>
          <p:cNvPr id="20" name="TextBox 20"/>
          <p:cNvSpPr txBox="1"/>
          <p:nvPr/>
        </p:nvSpPr>
        <p:spPr>
          <a:xfrm>
            <a:off x="2134486" y="5364156"/>
            <a:ext cx="8224857" cy="594855"/>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rPr>
              <a:t>style áp dụng trên phạm vi component -Mã CSS có thể tái sử dụng được qua các component mà không lo xung đột </a:t>
            </a:r>
          </a:p>
        </p:txBody>
      </p:sp>
      <p:sp>
        <p:nvSpPr>
          <p:cNvPr id="21" name="TextBox 21"/>
          <p:cNvSpPr txBox="1"/>
          <p:nvPr/>
        </p:nvSpPr>
        <p:spPr>
          <a:xfrm>
            <a:off x="1562738" y="5974061"/>
            <a:ext cx="1476851"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Nhược điểm: </a:t>
            </a:r>
          </a:p>
        </p:txBody>
      </p:sp>
      <p:sp>
        <p:nvSpPr>
          <p:cNvPr id="22" name="TextBox 22"/>
          <p:cNvSpPr txBox="1"/>
          <p:nvPr/>
        </p:nvSpPr>
        <p:spPr>
          <a:xfrm>
            <a:off x="2134486" y="6278861"/>
            <a:ext cx="8658330"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-Tên class được tạo ra ngẫu nhiên, nên debug sẽ hơi khó khăn hơn bình thường</a:t>
            </a:r>
          </a:p>
        </p:txBody>
      </p:sp>
      <p:sp>
        <p:nvSpPr>
          <p:cNvPr id="23" name="TextBox 23"/>
          <p:cNvSpPr txBox="1"/>
          <p:nvPr/>
        </p:nvSpPr>
        <p:spPr>
          <a:xfrm>
            <a:off x="1328042" y="1566291"/>
            <a:ext cx="10426227" cy="604571"/>
          </a:xfrm>
          <a:prstGeom prst="rect">
            <a:avLst/>
          </a:prstGeom>
        </p:spPr>
        <p:txBody>
          <a:bodyPr lIns="0" tIns="0" rIns="0" bIns="0" rtlCol="0" anchor="t">
            <a:spAutoFit/>
          </a:bodyPr>
          <a:lstStyle/>
          <a:p>
            <a:pPr algn="l">
              <a:lnSpc>
                <a:spcPts val="2402"/>
              </a:lnSpc>
            </a:pPr>
            <a:r>
              <a:rPr lang="en-US" sz="2004" i="1" spc="28">
                <a:solidFill>
                  <a:srgbClr val="F117D7"/>
                </a:solidFill>
                <a:latin typeface="IBM Plex Sans Condensed Italics"/>
                <a:ea typeface="IBM Plex Sans Condensed Italics"/>
                <a:cs typeface="IBM Plex Sans Condensed Italics"/>
                <a:sym typeface="IBM Plex Sans Condensed Italics"/>
              </a:rPr>
              <a:t>Kết quả : </a:t>
            </a:r>
            <a:r>
              <a:rPr lang="en-US" sz="2004" i="1" spc="28">
                <a:solidFill>
                  <a:srgbClr val="000000"/>
                </a:solidFill>
                <a:latin typeface="IBM Plex Sans Condensed Italics"/>
                <a:ea typeface="IBM Plex Sans Condensed Italics"/>
                <a:cs typeface="IBM Plex Sans Condensed Italics"/>
                <a:sym typeface="IBM Plex Sans Condensed Italics"/>
              </a:rPr>
              <a:t>react sẽ thêm class tự động để đảm bảo nó duy nhất, tránh đụng độ giữa các class cùng tên trong nhiều component khác nhau.</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788671" y="3302346"/>
            <a:ext cx="6646040" cy="3105407"/>
          </a:xfrm>
          <a:custGeom>
            <a:avLst/>
            <a:gdLst/>
            <a:ahLst/>
            <a:cxnLst/>
            <a:rect l="l" t="t" r="r" b="b"/>
            <a:pathLst>
              <a:path w="6646040" h="3105407">
                <a:moveTo>
                  <a:pt x="0" y="0"/>
                </a:moveTo>
                <a:lnTo>
                  <a:pt x="6646040" y="0"/>
                </a:lnTo>
                <a:lnTo>
                  <a:pt x="6646040" y="3105407"/>
                </a:lnTo>
                <a:lnTo>
                  <a:pt x="0" y="3105407"/>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997826" y="4780636"/>
            <a:ext cx="3356353" cy="646328"/>
          </a:xfrm>
          <a:custGeom>
            <a:avLst/>
            <a:gdLst/>
            <a:ahLst/>
            <a:cxnLst/>
            <a:rect l="l" t="t" r="r" b="b"/>
            <a:pathLst>
              <a:path w="3356353" h="646328">
                <a:moveTo>
                  <a:pt x="0" y="0"/>
                </a:moveTo>
                <a:lnTo>
                  <a:pt x="3356353" y="0"/>
                </a:lnTo>
                <a:lnTo>
                  <a:pt x="3356353" y="646328"/>
                </a:lnTo>
                <a:lnTo>
                  <a:pt x="0" y="6463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994030" y="2252348"/>
            <a:ext cx="3895782" cy="436245"/>
          </a:xfrm>
          <a:prstGeom prst="rect">
            <a:avLst/>
          </a:prstGeom>
        </p:spPr>
        <p:txBody>
          <a:bodyPr lIns="0" tIns="0" rIns="0" bIns="0" rtlCol="0" anchor="t">
            <a:spAutoFit/>
          </a:bodyPr>
          <a:lstStyle/>
          <a:p>
            <a:pPr algn="l">
              <a:lnSpc>
                <a:spcPts val="3359"/>
              </a:lnSpc>
            </a:pPr>
            <a:r>
              <a:rPr lang="en-US" sz="2400">
                <a:solidFill>
                  <a:srgbClr val="F117D7"/>
                </a:solidFill>
                <a:latin typeface="Calibri (MS)"/>
                <a:ea typeface="Calibri (MS)"/>
                <a:cs typeface="Calibri (MS)"/>
                <a:sym typeface="Calibri (MS)"/>
              </a:rPr>
              <a:t>npm install styled-components</a:t>
            </a:r>
          </a:p>
        </p:txBody>
      </p:sp>
      <p:sp>
        <p:nvSpPr>
          <p:cNvPr id="20" name="TextBox 20"/>
          <p:cNvSpPr txBox="1"/>
          <p:nvPr/>
        </p:nvSpPr>
        <p:spPr>
          <a:xfrm>
            <a:off x="1409062" y="1784509"/>
            <a:ext cx="231305" cy="347301"/>
          </a:xfrm>
          <a:prstGeom prst="rect">
            <a:avLst/>
          </a:prstGeom>
        </p:spPr>
        <p:txBody>
          <a:bodyPr lIns="0" tIns="0" rIns="0" bIns="0" rtlCol="0" anchor="t">
            <a:spAutoFit/>
          </a:bodyPr>
          <a:lstStyle/>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09062" y="2662085"/>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328042" y="1517113"/>
            <a:ext cx="5237464"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Là một thư viện phổ biến thuộc nhóm </a:t>
            </a:r>
            <a:r>
              <a:rPr lang="en-US" sz="2004" i="1" spc="28">
                <a:solidFill>
                  <a:srgbClr val="F117D7"/>
                </a:solidFill>
                <a:latin typeface="IBM Plex Sans Condensed Italics"/>
                <a:ea typeface="IBM Plex Sans Condensed Italics"/>
                <a:cs typeface="IBM Plex Sans Condensed Italics"/>
                <a:sym typeface="IBM Plex Sans Condensed Italics"/>
              </a:rPr>
              <a:t>CSS-in-JS</a:t>
            </a:r>
          </a:p>
        </p:txBody>
      </p:sp>
      <p:sp>
        <p:nvSpPr>
          <p:cNvPr id="23" name="TextBox 23"/>
          <p:cNvSpPr txBox="1"/>
          <p:nvPr/>
        </p:nvSpPr>
        <p:spPr>
          <a:xfrm>
            <a:off x="1751962" y="1890493"/>
            <a:ext cx="2606316"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Step 1: Cài đặt thư viện:</a:t>
            </a:r>
          </a:p>
        </p:txBody>
      </p:sp>
      <p:sp>
        <p:nvSpPr>
          <p:cNvPr id="24" name="TextBox 24"/>
          <p:cNvSpPr txBox="1"/>
          <p:nvPr/>
        </p:nvSpPr>
        <p:spPr>
          <a:xfrm>
            <a:off x="1751962" y="2767136"/>
            <a:ext cx="667524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Step 2: Import để sử dụng, khai báo Component chứa mã css :</a:t>
            </a:r>
          </a:p>
        </p:txBody>
      </p:sp>
      <p:sp>
        <p:nvSpPr>
          <p:cNvPr id="25" name="TextBox 25"/>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6" name="TextBox 26"/>
          <p:cNvSpPr txBox="1"/>
          <p:nvPr/>
        </p:nvSpPr>
        <p:spPr>
          <a:xfrm>
            <a:off x="6089904" y="4814059"/>
            <a:ext cx="3140545" cy="57531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styled.div </a:t>
            </a:r>
            <a:r>
              <a:rPr lang="en-US" sz="1800">
                <a:solidFill>
                  <a:srgbClr val="000000"/>
                </a:solidFill>
                <a:latin typeface="Calibri (MS)"/>
                <a:ea typeface="Calibri (MS)"/>
                <a:cs typeface="Calibri (MS)"/>
                <a:sym typeface="Calibri (MS)"/>
              </a:rPr>
              <a:t>trả về một React component tên </a:t>
            </a:r>
            <a:r>
              <a:rPr lang="en-US" sz="1800">
                <a:solidFill>
                  <a:srgbClr val="F117D7"/>
                </a:solidFill>
                <a:latin typeface="Calibri (MS)"/>
                <a:ea typeface="Calibri (MS)"/>
                <a:cs typeface="Calibri (MS)"/>
                <a:sym typeface="Calibri (MS)"/>
              </a:rPr>
              <a:t>ControlContainer</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124456"/>
            <a:ext cx="4667250" cy="1666875"/>
          </a:xfrm>
          <a:custGeom>
            <a:avLst/>
            <a:gdLst/>
            <a:ahLst/>
            <a:cxnLst/>
            <a:rect l="l" t="t" r="r" b="b"/>
            <a:pathLst>
              <a:path w="4667250" h="1666875">
                <a:moveTo>
                  <a:pt x="0" y="0"/>
                </a:moveTo>
                <a:lnTo>
                  <a:pt x="4667250" y="0"/>
                </a:lnTo>
                <a:lnTo>
                  <a:pt x="4667250" y="1666875"/>
                </a:lnTo>
                <a:lnTo>
                  <a:pt x="0" y="166687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152008" y="2076831"/>
            <a:ext cx="3752850" cy="1714500"/>
          </a:xfrm>
          <a:custGeom>
            <a:avLst/>
            <a:gdLst/>
            <a:ahLst/>
            <a:cxnLst/>
            <a:rect l="l" t="t" r="r" b="b"/>
            <a:pathLst>
              <a:path w="3752850" h="1714500">
                <a:moveTo>
                  <a:pt x="0" y="0"/>
                </a:moveTo>
                <a:lnTo>
                  <a:pt x="3752850" y="0"/>
                </a:lnTo>
                <a:lnTo>
                  <a:pt x="3752850" y="1714500"/>
                </a:lnTo>
                <a:lnTo>
                  <a:pt x="0" y="17145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6341488" y="2611793"/>
            <a:ext cx="604733" cy="483546"/>
          </a:xfrm>
          <a:custGeom>
            <a:avLst/>
            <a:gdLst/>
            <a:ahLst/>
            <a:cxnLst/>
            <a:rect l="l" t="t" r="r" b="b"/>
            <a:pathLst>
              <a:path w="604733" h="483546">
                <a:moveTo>
                  <a:pt x="0" y="0"/>
                </a:moveTo>
                <a:lnTo>
                  <a:pt x="604733" y="0"/>
                </a:lnTo>
                <a:lnTo>
                  <a:pt x="604733" y="483546"/>
                </a:lnTo>
                <a:lnTo>
                  <a:pt x="0" y="48354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Freeform 16"/>
          <p:cNvSpPr/>
          <p:nvPr/>
        </p:nvSpPr>
        <p:spPr>
          <a:xfrm>
            <a:off x="1453258" y="4349115"/>
            <a:ext cx="9418577" cy="1990344"/>
          </a:xfrm>
          <a:custGeom>
            <a:avLst/>
            <a:gdLst/>
            <a:ahLst/>
            <a:cxnLst/>
            <a:rect l="l" t="t" r="r" b="b"/>
            <a:pathLst>
              <a:path w="9418577" h="1990344">
                <a:moveTo>
                  <a:pt x="0" y="0"/>
                </a:moveTo>
                <a:lnTo>
                  <a:pt x="9418577" y="0"/>
                </a:lnTo>
                <a:lnTo>
                  <a:pt x="9418577" y="1990344"/>
                </a:lnTo>
                <a:lnTo>
                  <a:pt x="0" y="1990344"/>
                </a:lnTo>
                <a:lnTo>
                  <a:pt x="0" y="0"/>
                </a:lnTo>
                <a:close/>
              </a:path>
            </a:pathLst>
          </a:custGeom>
          <a:blipFill>
            <a:blip r:embed="rId18"/>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1" name="TextBox 21"/>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9" tooltip="https://styled-components.com/"/>
              </a:rPr>
              <a:t>https://styled-components.com/</a:t>
            </a:r>
          </a:p>
        </p:txBody>
      </p:sp>
      <p:sp>
        <p:nvSpPr>
          <p:cNvPr id="22" name="TextBox 22"/>
          <p:cNvSpPr txBox="1"/>
          <p:nvPr/>
        </p:nvSpPr>
        <p:spPr>
          <a:xfrm>
            <a:off x="1253033" y="1413767"/>
            <a:ext cx="231581"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521438"/>
            <a:ext cx="620167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Step 3: Sử dụng component kèm css đã khai báo trước đó </a:t>
            </a:r>
          </a:p>
        </p:txBody>
      </p:sp>
      <p:sp>
        <p:nvSpPr>
          <p:cNvPr id="24" name="TextBox 24"/>
          <p:cNvSpPr txBox="1"/>
          <p:nvPr/>
        </p:nvSpPr>
        <p:spPr>
          <a:xfrm>
            <a:off x="1253033" y="3768252"/>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95885" y="3875789"/>
            <a:ext cx="1043588"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Kết quả :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33287" y="2460498"/>
            <a:ext cx="10384536" cy="2347084"/>
          </a:xfrm>
          <a:custGeom>
            <a:avLst/>
            <a:gdLst/>
            <a:ahLst/>
            <a:cxnLst/>
            <a:rect l="l" t="t" r="r" b="b"/>
            <a:pathLst>
              <a:path w="10384536" h="2347084">
                <a:moveTo>
                  <a:pt x="0" y="0"/>
                </a:moveTo>
                <a:lnTo>
                  <a:pt x="10384536" y="0"/>
                </a:lnTo>
                <a:lnTo>
                  <a:pt x="10384536" y="2347084"/>
                </a:lnTo>
                <a:lnTo>
                  <a:pt x="0" y="2347084"/>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33287" y="5126469"/>
            <a:ext cx="8677913" cy="369332"/>
          </a:xfrm>
          <a:custGeom>
            <a:avLst/>
            <a:gdLst/>
            <a:ahLst/>
            <a:cxnLst/>
            <a:rect l="l" t="t" r="r" b="b"/>
            <a:pathLst>
              <a:path w="8677913" h="369332">
                <a:moveTo>
                  <a:pt x="0" y="0"/>
                </a:moveTo>
                <a:lnTo>
                  <a:pt x="8677914" y="0"/>
                </a:lnTo>
                <a:lnTo>
                  <a:pt x="8677914" y="369332"/>
                </a:lnTo>
                <a:lnTo>
                  <a:pt x="0" y="3693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9" name="TextBox 19"/>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0" name="TextBox 20"/>
          <p:cNvSpPr txBox="1"/>
          <p:nvPr/>
        </p:nvSpPr>
        <p:spPr>
          <a:xfrm>
            <a:off x="1253033" y="1413767"/>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95885" y="1521438"/>
            <a:ext cx="866666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Về cơ bản, cách này cũng giúp tạo class ngẫu nhiên không bị trùng lặp giữa các component Và mã css cũng được đưa vào đầu chương trình</a:t>
            </a:r>
          </a:p>
        </p:txBody>
      </p:sp>
      <p:sp>
        <p:nvSpPr>
          <p:cNvPr id="22" name="TextBox 22"/>
          <p:cNvSpPr txBox="1"/>
          <p:nvPr/>
        </p:nvSpPr>
        <p:spPr>
          <a:xfrm>
            <a:off x="1324994" y="5099075"/>
            <a:ext cx="8182423" cy="345786"/>
          </a:xfrm>
          <a:prstGeom prst="rect">
            <a:avLst/>
          </a:prstGeom>
        </p:spPr>
        <p:txBody>
          <a:bodyPr lIns="0" tIns="0" rIns="0" bIns="0" rtlCol="0" anchor="t">
            <a:spAutoFit/>
          </a:bodyPr>
          <a:lstStyle/>
          <a:p>
            <a:pPr algn="l">
              <a:lnSpc>
                <a:spcPts val="2520"/>
              </a:lnSpc>
            </a:pPr>
            <a:r>
              <a:rPr lang="en-US" sz="1800">
                <a:solidFill>
                  <a:srgbClr val="000000"/>
                </a:solidFill>
                <a:latin typeface="Arial"/>
                <a:ea typeface="Arial"/>
                <a:cs typeface="Arial"/>
                <a:sym typeface="Arial"/>
              </a:rPr>
              <a:t>Styled-components </a:t>
            </a:r>
            <a:r>
              <a:rPr lang="en-US" sz="1800">
                <a:solidFill>
                  <a:srgbClr val="F117D7"/>
                </a:solidFill>
                <a:latin typeface="Arial"/>
                <a:ea typeface="Arial"/>
                <a:cs typeface="Arial"/>
                <a:sym typeface="Arial"/>
              </a:rPr>
              <a:t>hoạt động theo component scope</a:t>
            </a:r>
            <a:r>
              <a:rPr lang="en-US" sz="1800">
                <a:solidFill>
                  <a:srgbClr val="000000"/>
                </a:solidFill>
                <a:latin typeface="Arial"/>
                <a:ea typeface="Arial"/>
                <a:cs typeface="Arial"/>
                <a:sym typeface="Arial"/>
              </a:rPr>
              <a:t>, không ảnh hưởng global</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525267" y="2425446"/>
            <a:ext cx="2699642" cy="1942595"/>
          </a:xfrm>
          <a:custGeom>
            <a:avLst/>
            <a:gdLst/>
            <a:ahLst/>
            <a:cxnLst/>
            <a:rect l="l" t="t" r="r" b="b"/>
            <a:pathLst>
              <a:path w="2699642" h="1942595">
                <a:moveTo>
                  <a:pt x="0" y="0"/>
                </a:moveTo>
                <a:lnTo>
                  <a:pt x="2699642" y="0"/>
                </a:lnTo>
                <a:lnTo>
                  <a:pt x="2699642" y="1942595"/>
                </a:lnTo>
                <a:lnTo>
                  <a:pt x="0" y="194259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334038" y="5006597"/>
            <a:ext cx="504501" cy="502501"/>
          </a:xfrm>
          <a:custGeom>
            <a:avLst/>
            <a:gdLst/>
            <a:ahLst/>
            <a:cxnLst/>
            <a:rect l="l" t="t" r="r" b="b"/>
            <a:pathLst>
              <a:path w="504501" h="502501">
                <a:moveTo>
                  <a:pt x="0" y="0"/>
                </a:moveTo>
                <a:lnTo>
                  <a:pt x="504501" y="0"/>
                </a:lnTo>
                <a:lnTo>
                  <a:pt x="504501" y="502501"/>
                </a:lnTo>
                <a:lnTo>
                  <a:pt x="0" y="50250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1525267" y="4504058"/>
            <a:ext cx="8763000" cy="419100"/>
          </a:xfrm>
          <a:custGeom>
            <a:avLst/>
            <a:gdLst/>
            <a:ahLst/>
            <a:cxnLst/>
            <a:rect l="l" t="t" r="r" b="b"/>
            <a:pathLst>
              <a:path w="8763000" h="419100">
                <a:moveTo>
                  <a:pt x="0" y="0"/>
                </a:moveTo>
                <a:lnTo>
                  <a:pt x="8763000" y="0"/>
                </a:lnTo>
                <a:lnTo>
                  <a:pt x="8763000" y="419100"/>
                </a:lnTo>
                <a:lnTo>
                  <a:pt x="0" y="419100"/>
                </a:lnTo>
                <a:lnTo>
                  <a:pt x="0" y="0"/>
                </a:lnTo>
                <a:close/>
              </a:path>
            </a:pathLst>
          </a:custGeom>
          <a:blipFill>
            <a:blip r:embed="rId17"/>
            <a:stretch>
              <a:fillRect/>
            </a:stretch>
          </a:blipFill>
        </p:spPr>
        <p:txBody>
          <a:bodyPr/>
          <a:lstStyle/>
          <a:p>
            <a:endParaRPr lang="en-US"/>
          </a:p>
        </p:txBody>
      </p:sp>
      <p:sp>
        <p:nvSpPr>
          <p:cNvPr id="16" name="Freeform 16"/>
          <p:cNvSpPr/>
          <p:nvPr/>
        </p:nvSpPr>
        <p:spPr>
          <a:xfrm>
            <a:off x="1525267" y="5516413"/>
            <a:ext cx="8686800" cy="473840"/>
          </a:xfrm>
          <a:custGeom>
            <a:avLst/>
            <a:gdLst/>
            <a:ahLst/>
            <a:cxnLst/>
            <a:rect l="l" t="t" r="r" b="b"/>
            <a:pathLst>
              <a:path w="8686800" h="473840">
                <a:moveTo>
                  <a:pt x="0" y="0"/>
                </a:moveTo>
                <a:lnTo>
                  <a:pt x="8686800" y="0"/>
                </a:lnTo>
                <a:lnTo>
                  <a:pt x="8686800" y="473840"/>
                </a:lnTo>
                <a:lnTo>
                  <a:pt x="0" y="473840"/>
                </a:lnTo>
                <a:lnTo>
                  <a:pt x="0" y="0"/>
                </a:lnTo>
                <a:close/>
              </a:path>
            </a:pathLst>
          </a:custGeom>
          <a:blipFill>
            <a:blip r:embed="rId18"/>
            <a:stretch>
              <a:fillRect b="-2"/>
            </a:stretch>
          </a:blipFill>
        </p:spPr>
        <p:txBody>
          <a:bodyPr/>
          <a:lstStyle/>
          <a:p>
            <a:endParaRPr lang="en-US"/>
          </a:p>
        </p:txBody>
      </p:sp>
      <p:sp>
        <p:nvSpPr>
          <p:cNvPr id="17" name="Freeform 17"/>
          <p:cNvSpPr/>
          <p:nvPr/>
        </p:nvSpPr>
        <p:spPr>
          <a:xfrm>
            <a:off x="1525267" y="6103439"/>
            <a:ext cx="6348603" cy="498700"/>
          </a:xfrm>
          <a:custGeom>
            <a:avLst/>
            <a:gdLst/>
            <a:ahLst/>
            <a:cxnLst/>
            <a:rect l="l" t="t" r="r" b="b"/>
            <a:pathLst>
              <a:path w="6348603" h="498700">
                <a:moveTo>
                  <a:pt x="0" y="0"/>
                </a:moveTo>
                <a:lnTo>
                  <a:pt x="6348603" y="0"/>
                </a:lnTo>
                <a:lnTo>
                  <a:pt x="6348603" y="498700"/>
                </a:lnTo>
                <a:lnTo>
                  <a:pt x="0" y="498700"/>
                </a:lnTo>
                <a:lnTo>
                  <a:pt x="0" y="0"/>
                </a:lnTo>
                <a:close/>
              </a:path>
            </a:pathLst>
          </a:custGeom>
          <a:blipFill>
            <a:blip r:embed="rId19"/>
            <a:stretch>
              <a:fillRect b="-3"/>
            </a:stretch>
          </a:blipFill>
        </p:spPr>
        <p:txBody>
          <a:bodyPr/>
          <a:lstStyle/>
          <a:p>
            <a:endParaRPr lang="en-US"/>
          </a:p>
        </p:txBody>
      </p:sp>
      <p:sp>
        <p:nvSpPr>
          <p:cNvPr id="18" name="Freeform 18"/>
          <p:cNvSpPr/>
          <p:nvPr/>
        </p:nvSpPr>
        <p:spPr>
          <a:xfrm>
            <a:off x="1525267" y="1971799"/>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3" name="TextBox 23"/>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1" tooltip="https://styled-components.com/"/>
              </a:rPr>
              <a:t>https://styled-components.com/</a:t>
            </a:r>
          </a:p>
        </p:txBody>
      </p:sp>
      <p:sp>
        <p:nvSpPr>
          <p:cNvPr id="24" name="TextBox 24"/>
          <p:cNvSpPr txBox="1"/>
          <p:nvPr/>
        </p:nvSpPr>
        <p:spPr>
          <a:xfrm>
            <a:off x="1253033" y="1519876"/>
            <a:ext cx="4839662"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2. Tương tự chúng ta cũng tạo kiểu cho label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76499" y="1599943"/>
            <a:ext cx="7666758" cy="1817494"/>
          </a:xfrm>
          <a:custGeom>
            <a:avLst/>
            <a:gdLst/>
            <a:ahLst/>
            <a:cxnLst/>
            <a:rect l="l" t="t" r="r" b="b"/>
            <a:pathLst>
              <a:path w="7666758" h="1817494">
                <a:moveTo>
                  <a:pt x="0" y="0"/>
                </a:moveTo>
                <a:lnTo>
                  <a:pt x="7666759" y="0"/>
                </a:lnTo>
                <a:lnTo>
                  <a:pt x="7666759" y="1817494"/>
                </a:lnTo>
                <a:lnTo>
                  <a:pt x="0" y="18174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46356" y="3572761"/>
            <a:ext cx="4457700" cy="1000125"/>
          </a:xfrm>
          <a:custGeom>
            <a:avLst/>
            <a:gdLst/>
            <a:ahLst/>
            <a:cxnLst/>
            <a:rect l="l" t="t" r="r" b="b"/>
            <a:pathLst>
              <a:path w="4457700" h="1000125">
                <a:moveTo>
                  <a:pt x="0" y="0"/>
                </a:moveTo>
                <a:lnTo>
                  <a:pt x="4457700" y="0"/>
                </a:lnTo>
                <a:lnTo>
                  <a:pt x="4457700" y="1000125"/>
                </a:lnTo>
                <a:lnTo>
                  <a:pt x="0" y="1000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46356" y="4989271"/>
            <a:ext cx="8162925" cy="1085850"/>
          </a:xfrm>
          <a:custGeom>
            <a:avLst/>
            <a:gdLst/>
            <a:ahLst/>
            <a:cxnLst/>
            <a:rect l="l" t="t" r="r" b="b"/>
            <a:pathLst>
              <a:path w="8162925" h="1085850">
                <a:moveTo>
                  <a:pt x="0" y="0"/>
                </a:moveTo>
                <a:lnTo>
                  <a:pt x="8162925" y="0"/>
                </a:lnTo>
                <a:lnTo>
                  <a:pt x="8162925" y="1085850"/>
                </a:lnTo>
                <a:lnTo>
                  <a:pt x="0" y="108585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3906" y="879053"/>
            <a:ext cx="196359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Đổi tên khi import</a:t>
            </a:r>
          </a:p>
        </p:txBody>
      </p:sp>
      <p:sp>
        <p:nvSpPr>
          <p:cNvPr id="18" name="TextBox 18"/>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9" name="TextBox 19"/>
          <p:cNvSpPr txBox="1"/>
          <p:nvPr/>
        </p:nvSpPr>
        <p:spPr>
          <a:xfrm>
            <a:off x="1676657" y="1742923"/>
            <a:ext cx="1024795"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Trường hợp</a:t>
            </a:r>
          </a:p>
        </p:txBody>
      </p:sp>
      <p:sp>
        <p:nvSpPr>
          <p:cNvPr id="20" name="TextBox 20"/>
          <p:cNvSpPr txBox="1"/>
          <p:nvPr/>
        </p:nvSpPr>
        <p:spPr>
          <a:xfrm>
            <a:off x="4776473" y="1742923"/>
            <a:ext cx="2378354"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Cách đặt tên (bí danh) mới</a:t>
            </a:r>
          </a:p>
        </p:txBody>
      </p:sp>
      <p:sp>
        <p:nvSpPr>
          <p:cNvPr id="21" name="TextBox 21"/>
          <p:cNvSpPr txBox="1"/>
          <p:nvPr/>
        </p:nvSpPr>
        <p:spPr>
          <a:xfrm>
            <a:off x="1288037" y="2047113"/>
            <a:ext cx="1399346"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Default</a:t>
            </a:r>
            <a:r>
              <a:rPr lang="en-US" sz="1800" b="1">
                <a:solidFill>
                  <a:srgbClr val="FFFFFF"/>
                </a:solidFill>
                <a:latin typeface="Calibri (MS) Bold"/>
                <a:ea typeface="Calibri (MS) Bold"/>
                <a:cs typeface="Calibri (MS) Bold"/>
                <a:sym typeface="Calibri (MS) Bold"/>
              </a:rPr>
              <a:t> </a:t>
            </a:r>
            <a:r>
              <a:rPr lang="en-US" sz="1800" b="1">
                <a:solidFill>
                  <a:srgbClr val="0000CC"/>
                </a:solidFill>
                <a:latin typeface="Calibri (MS) Bold"/>
                <a:ea typeface="Calibri (MS) Bold"/>
                <a:cs typeface="Calibri (MS) Bold"/>
                <a:sym typeface="Calibri (MS) Bold"/>
              </a:rPr>
              <a:t>Export</a:t>
            </a:r>
          </a:p>
        </p:txBody>
      </p:sp>
      <p:sp>
        <p:nvSpPr>
          <p:cNvPr id="22" name="TextBox 22"/>
          <p:cNvSpPr txBox="1"/>
          <p:nvPr/>
        </p:nvSpPr>
        <p:spPr>
          <a:xfrm>
            <a:off x="1288037" y="2661923"/>
            <a:ext cx="1387840"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Named Export</a:t>
            </a:r>
          </a:p>
        </p:txBody>
      </p:sp>
      <p:sp>
        <p:nvSpPr>
          <p:cNvPr id="23" name="TextBox 23"/>
          <p:cNvSpPr txBox="1"/>
          <p:nvPr/>
        </p:nvSpPr>
        <p:spPr>
          <a:xfrm>
            <a:off x="3154042" y="2054866"/>
            <a:ext cx="4089968"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Đặt tên tùy ý khi import, không cần as</a:t>
            </a:r>
          </a:p>
        </p:txBody>
      </p:sp>
      <p:sp>
        <p:nvSpPr>
          <p:cNvPr id="24" name="TextBox 24"/>
          <p:cNvSpPr txBox="1"/>
          <p:nvPr/>
        </p:nvSpPr>
        <p:spPr>
          <a:xfrm>
            <a:off x="3154042" y="2669667"/>
            <a:ext cx="1789405"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từ khóa as</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378715" y="1996564"/>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4866256" y="3231261"/>
            <a:ext cx="3224784" cy="1238250"/>
          </a:xfrm>
          <a:custGeom>
            <a:avLst/>
            <a:gdLst/>
            <a:ahLst/>
            <a:cxnLst/>
            <a:rect l="l" t="t" r="r" b="b"/>
            <a:pathLst>
              <a:path w="3224784" h="1238250">
                <a:moveTo>
                  <a:pt x="0" y="0"/>
                </a:moveTo>
                <a:lnTo>
                  <a:pt x="3224784" y="0"/>
                </a:lnTo>
                <a:lnTo>
                  <a:pt x="3224784" y="1238250"/>
                </a:lnTo>
                <a:lnTo>
                  <a:pt x="0" y="12382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9006840" y="3202686"/>
            <a:ext cx="3143250" cy="1266825"/>
          </a:xfrm>
          <a:custGeom>
            <a:avLst/>
            <a:gdLst/>
            <a:ahLst/>
            <a:cxnLst/>
            <a:rect l="l" t="t" r="r" b="b"/>
            <a:pathLst>
              <a:path w="3143250" h="1266825">
                <a:moveTo>
                  <a:pt x="0" y="0"/>
                </a:moveTo>
                <a:lnTo>
                  <a:pt x="3143250" y="0"/>
                </a:lnTo>
                <a:lnTo>
                  <a:pt x="3143250" y="1266825"/>
                </a:lnTo>
                <a:lnTo>
                  <a:pt x="0" y="12668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279635" y="3622967"/>
            <a:ext cx="604742" cy="483403"/>
          </a:xfrm>
          <a:custGeom>
            <a:avLst/>
            <a:gdLst/>
            <a:ahLst/>
            <a:cxnLst/>
            <a:rect l="l" t="t" r="r" b="b"/>
            <a:pathLst>
              <a:path w="604742" h="483403">
                <a:moveTo>
                  <a:pt x="0" y="0"/>
                </a:moveTo>
                <a:lnTo>
                  <a:pt x="604742" y="0"/>
                </a:lnTo>
                <a:lnTo>
                  <a:pt x="604742" y="483403"/>
                </a:lnTo>
                <a:lnTo>
                  <a:pt x="0" y="48340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378715" y="2455669"/>
            <a:ext cx="2727322" cy="2043808"/>
          </a:xfrm>
          <a:custGeom>
            <a:avLst/>
            <a:gdLst/>
            <a:ahLst/>
            <a:cxnLst/>
            <a:rect l="l" t="t" r="r" b="b"/>
            <a:pathLst>
              <a:path w="2727322" h="2043808">
                <a:moveTo>
                  <a:pt x="0" y="0"/>
                </a:moveTo>
                <a:lnTo>
                  <a:pt x="2727322" y="0"/>
                </a:lnTo>
                <a:lnTo>
                  <a:pt x="2727322" y="2043808"/>
                </a:lnTo>
                <a:lnTo>
                  <a:pt x="0" y="2043808"/>
                </a:lnTo>
                <a:lnTo>
                  <a:pt x="0" y="0"/>
                </a:lnTo>
                <a:close/>
              </a:path>
            </a:pathLst>
          </a:custGeom>
          <a:blipFill>
            <a:blip r:embed="rId19"/>
            <a:stretch>
              <a:fillRect/>
            </a:stretch>
          </a:blipFill>
        </p:spPr>
        <p:txBody>
          <a:bodyPr/>
          <a:lstStyle/>
          <a:p>
            <a:endParaRPr lang="en-US"/>
          </a:p>
        </p:txBody>
      </p:sp>
      <p:sp>
        <p:nvSpPr>
          <p:cNvPr id="18" name="Freeform 18"/>
          <p:cNvSpPr/>
          <p:nvPr/>
        </p:nvSpPr>
        <p:spPr>
          <a:xfrm>
            <a:off x="1423292" y="4904280"/>
            <a:ext cx="4419600" cy="1409700"/>
          </a:xfrm>
          <a:custGeom>
            <a:avLst/>
            <a:gdLst/>
            <a:ahLst/>
            <a:cxnLst/>
            <a:rect l="l" t="t" r="r" b="b"/>
            <a:pathLst>
              <a:path w="4419600" h="1409700">
                <a:moveTo>
                  <a:pt x="0" y="0"/>
                </a:moveTo>
                <a:lnTo>
                  <a:pt x="4419600" y="0"/>
                </a:lnTo>
                <a:lnTo>
                  <a:pt x="4419600" y="1409700"/>
                </a:lnTo>
                <a:lnTo>
                  <a:pt x="0" y="1409700"/>
                </a:lnTo>
                <a:lnTo>
                  <a:pt x="0" y="0"/>
                </a:lnTo>
                <a:close/>
              </a:path>
            </a:pathLst>
          </a:custGeom>
          <a:blipFill>
            <a:blip r:embed="rId20"/>
            <a:stretch>
              <a:fillRect/>
            </a:stretch>
          </a:blipFill>
        </p:spPr>
        <p:txBody>
          <a:bodyPr/>
          <a:lstStyle/>
          <a:p>
            <a:endParaRPr lang="en-US"/>
          </a:p>
        </p:txBody>
      </p:sp>
      <p:sp>
        <p:nvSpPr>
          <p:cNvPr id="19" name="Freeform 19"/>
          <p:cNvSpPr/>
          <p:nvPr/>
        </p:nvSpPr>
        <p:spPr>
          <a:xfrm>
            <a:off x="6768208" y="4902965"/>
            <a:ext cx="4000500" cy="1676400"/>
          </a:xfrm>
          <a:custGeom>
            <a:avLst/>
            <a:gdLst/>
            <a:ahLst/>
            <a:cxnLst/>
            <a:rect l="l" t="t" r="r" b="b"/>
            <a:pathLst>
              <a:path w="4000500" h="1676400">
                <a:moveTo>
                  <a:pt x="0" y="0"/>
                </a:moveTo>
                <a:lnTo>
                  <a:pt x="4000500" y="0"/>
                </a:lnTo>
                <a:lnTo>
                  <a:pt x="4000500" y="1676400"/>
                </a:lnTo>
                <a:lnTo>
                  <a:pt x="0" y="1676400"/>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2" tooltip="https://styled-components.com/"/>
              </a:rPr>
              <a:t>https://styled-components.com/</a:t>
            </a:r>
          </a:p>
        </p:txBody>
      </p:sp>
      <p:sp>
        <p:nvSpPr>
          <p:cNvPr id="25" name="TextBox 25"/>
          <p:cNvSpPr txBox="1"/>
          <p:nvPr/>
        </p:nvSpPr>
        <p:spPr>
          <a:xfrm>
            <a:off x="1253033" y="1519876"/>
            <a:ext cx="262596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3.Tương tự với thẻ input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1682753" y="2343788"/>
            <a:ext cx="8200006" cy="3993518"/>
            <a:chOff x="0" y="0"/>
            <a:chExt cx="10933341" cy="5324691"/>
          </a:xfrm>
        </p:grpSpPr>
        <p:sp>
          <p:nvSpPr>
            <p:cNvPr id="13" name="Freeform 13"/>
            <p:cNvSpPr/>
            <p:nvPr/>
          </p:nvSpPr>
          <p:spPr>
            <a:xfrm>
              <a:off x="0" y="0"/>
              <a:ext cx="10933303" cy="5324729"/>
            </a:xfrm>
            <a:custGeom>
              <a:avLst/>
              <a:gdLst/>
              <a:ahLst/>
              <a:cxnLst/>
              <a:rect l="l" t="t" r="r" b="b"/>
              <a:pathLst>
                <a:path w="10933303" h="5324729">
                  <a:moveTo>
                    <a:pt x="0" y="0"/>
                  </a:moveTo>
                  <a:lnTo>
                    <a:pt x="0" y="0"/>
                  </a:lnTo>
                  <a:lnTo>
                    <a:pt x="0" y="5324729"/>
                  </a:lnTo>
                  <a:lnTo>
                    <a:pt x="10933303" y="5324729"/>
                  </a:lnTo>
                  <a:lnTo>
                    <a:pt x="10933303" y="0"/>
                  </a:lnTo>
                  <a:close/>
                </a:path>
              </a:pathLst>
            </a:custGeom>
            <a:blipFill>
              <a:blip r:embed="rId12"/>
              <a:stretch>
                <a:fillRect/>
              </a:stretch>
            </a:blipFill>
          </p:spPr>
          <p:txBody>
            <a:bodyPr/>
            <a:lstStyle/>
            <a:p>
              <a:endParaRPr lang="en-US"/>
            </a:p>
          </p:txBody>
        </p:sp>
      </p:gr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21438"/>
            <a:ext cx="9271730"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trước chúng ta đã có thể đưa CSS vào mã jsx sử dụng như với 1 component Chúng ta sẽ không bị lặp code, vì tại nơi sử dụng chỉ cần gọi component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45365" y="2235632"/>
            <a:ext cx="7537066" cy="3493646"/>
          </a:xfrm>
          <a:custGeom>
            <a:avLst/>
            <a:gdLst/>
            <a:ahLst/>
            <a:cxnLst/>
            <a:rect l="l" t="t" r="r" b="b"/>
            <a:pathLst>
              <a:path w="7537066" h="3493646">
                <a:moveTo>
                  <a:pt x="0" y="0"/>
                </a:moveTo>
                <a:lnTo>
                  <a:pt x="7537066" y="0"/>
                </a:lnTo>
                <a:lnTo>
                  <a:pt x="7537066" y="3493646"/>
                </a:lnTo>
                <a:lnTo>
                  <a:pt x="0" y="34936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5904586"/>
            <a:ext cx="4824222" cy="517236"/>
          </a:xfrm>
          <a:custGeom>
            <a:avLst/>
            <a:gdLst/>
            <a:ahLst/>
            <a:cxnLst/>
            <a:rect l="l" t="t" r="r" b="b"/>
            <a:pathLst>
              <a:path w="4824222" h="517236">
                <a:moveTo>
                  <a:pt x="0" y="0"/>
                </a:moveTo>
                <a:lnTo>
                  <a:pt x="4824222" y="0"/>
                </a:lnTo>
                <a:lnTo>
                  <a:pt x="4824222" y="517236"/>
                </a:lnTo>
                <a:lnTo>
                  <a:pt x="0" y="517236"/>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18942"/>
            <a:ext cx="10076231"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Nhưng còn ciệc thiết lập kiểu css động (</a:t>
            </a:r>
            <a:r>
              <a:rPr lang="en-US" sz="2006" i="1" spc="28">
                <a:solidFill>
                  <a:srgbClr val="F117D7"/>
                </a:solidFill>
                <a:latin typeface="IBM Plex Sans Condensed Italics"/>
                <a:ea typeface="IBM Plex Sans Condensed Italics"/>
                <a:cs typeface="IBM Plex Sans Condensed Italics"/>
                <a:sym typeface="IBM Plex Sans Condensed Italics"/>
              </a:rPr>
              <a:t>Dynamic &amp; Conditional Styling</a:t>
            </a:r>
            <a:r>
              <a:rPr lang="en-US" sz="2006" i="1" spc="28">
                <a:solidFill>
                  <a:srgbClr val="000000"/>
                </a:solidFill>
                <a:latin typeface="IBM Plex Sans Condensed Italics"/>
                <a:ea typeface="IBM Plex Sans Condensed Italics"/>
                <a:cs typeface="IBM Plex Sans Condensed Italics"/>
                <a:sym typeface="IBM Plex Sans Condensed Italics"/>
              </a:rPr>
              <a:t>) thì sao ? Hiện chúng ta áp dụng css trên </a:t>
            </a:r>
            <a:r>
              <a:rPr lang="en-US" sz="2006" i="1" spc="28">
                <a:solidFill>
                  <a:srgbClr val="F117D7"/>
                </a:solidFill>
                <a:latin typeface="IBM Plex Sans Condensed Italics"/>
                <a:ea typeface="IBM Plex Sans Condensed Italics"/>
                <a:cs typeface="IBM Plex Sans Condensed Italics"/>
                <a:sym typeface="IBM Plex Sans Condensed Italics"/>
              </a:rPr>
              <a:t>Label</a:t>
            </a:r>
            <a:r>
              <a:rPr lang="en-US" sz="2006" i="1" spc="28">
                <a:solidFill>
                  <a:srgbClr val="000000"/>
                </a:solidFill>
                <a:latin typeface="IBM Plex Sans Condensed Italics"/>
                <a:ea typeface="IBM Plex Sans Condensed Italics"/>
                <a:cs typeface="IBM Plex Sans Condensed Italics"/>
                <a:sym typeface="IBM Plex Sans Condensed Italics"/>
              </a:rPr>
              <a:t>bằng thuộc tính className, và </a:t>
            </a:r>
            <a:r>
              <a:rPr lang="en-US" sz="2006" i="1" spc="28">
                <a:solidFill>
                  <a:srgbClr val="F117D7"/>
                </a:solidFill>
                <a:latin typeface="IBM Plex Sans Condensed Italics"/>
                <a:ea typeface="IBM Plex Sans Condensed Italics"/>
                <a:cs typeface="IBM Plex Sans Condensed Italics"/>
                <a:sym typeface="IBM Plex Sans Condensed Italics"/>
              </a:rPr>
              <a:t>phụ thuộc vào điều kiện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2448944"/>
            <a:ext cx="5221348" cy="1521838"/>
          </a:xfrm>
          <a:custGeom>
            <a:avLst/>
            <a:gdLst/>
            <a:ahLst/>
            <a:cxnLst/>
            <a:rect l="l" t="t" r="r" b="b"/>
            <a:pathLst>
              <a:path w="5221348" h="1521838">
                <a:moveTo>
                  <a:pt x="0" y="0"/>
                </a:moveTo>
                <a:lnTo>
                  <a:pt x="5221348" y="0"/>
                </a:lnTo>
                <a:lnTo>
                  <a:pt x="5221348" y="1521838"/>
                </a:lnTo>
                <a:lnTo>
                  <a:pt x="0" y="152183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21081"/>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574155" y="2788758"/>
            <a:ext cx="4721857" cy="923325"/>
          </a:xfrm>
          <a:custGeom>
            <a:avLst/>
            <a:gdLst/>
            <a:ahLst/>
            <a:cxnLst/>
            <a:rect l="l" t="t" r="r" b="b"/>
            <a:pathLst>
              <a:path w="4721857" h="923325">
                <a:moveTo>
                  <a:pt x="0" y="0"/>
                </a:moveTo>
                <a:lnTo>
                  <a:pt x="4721857" y="0"/>
                </a:lnTo>
                <a:lnTo>
                  <a:pt x="4721857" y="923325"/>
                </a:lnTo>
                <a:lnTo>
                  <a:pt x="0" y="9233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6536179" y="2433799"/>
            <a:ext cx="5607939" cy="298599"/>
          </a:xfrm>
          <a:custGeom>
            <a:avLst/>
            <a:gdLst/>
            <a:ahLst/>
            <a:cxnLst/>
            <a:rect l="l" t="t" r="r" b="b"/>
            <a:pathLst>
              <a:path w="5607939" h="298599">
                <a:moveTo>
                  <a:pt x="0" y="0"/>
                </a:moveTo>
                <a:lnTo>
                  <a:pt x="5607939" y="0"/>
                </a:lnTo>
                <a:lnTo>
                  <a:pt x="5607939" y="298600"/>
                </a:lnTo>
                <a:lnTo>
                  <a:pt x="0" y="2986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4027122"/>
            <a:ext cx="6361557" cy="2585342"/>
          </a:xfrm>
          <a:custGeom>
            <a:avLst/>
            <a:gdLst/>
            <a:ahLst/>
            <a:cxnLst/>
            <a:rect l="l" t="t" r="r" b="b"/>
            <a:pathLst>
              <a:path w="6361557" h="2585342">
                <a:moveTo>
                  <a:pt x="0" y="0"/>
                </a:moveTo>
                <a:lnTo>
                  <a:pt x="6361557" y="0"/>
                </a:lnTo>
                <a:lnTo>
                  <a:pt x="6361557" y="2585343"/>
                </a:lnTo>
                <a:lnTo>
                  <a:pt x="0" y="2585343"/>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686989" y="5680672"/>
            <a:ext cx="4236596" cy="655853"/>
          </a:xfrm>
          <a:custGeom>
            <a:avLst/>
            <a:gdLst/>
            <a:ahLst/>
            <a:cxnLst/>
            <a:rect l="l" t="t" r="r" b="b"/>
            <a:pathLst>
              <a:path w="4236596" h="655853">
                <a:moveTo>
                  <a:pt x="0" y="0"/>
                </a:moveTo>
                <a:lnTo>
                  <a:pt x="4236597" y="0"/>
                </a:lnTo>
                <a:lnTo>
                  <a:pt x="4236597" y="655853"/>
                </a:lnTo>
                <a:lnTo>
                  <a:pt x="0" y="6558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2" name="TextBox 22"/>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397384"/>
            <a:ext cx="10121732"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thường chúng ta sẽ không chèn chúng vào trong jsx (mặc dù nó hoạt động ổn ), chúng ta sử dụng props</a:t>
            </a:r>
          </a:p>
        </p:txBody>
      </p:sp>
      <p:sp>
        <p:nvSpPr>
          <p:cNvPr id="24" name="TextBox 24"/>
          <p:cNvSpPr txBox="1"/>
          <p:nvPr/>
        </p:nvSpPr>
        <p:spPr>
          <a:xfrm>
            <a:off x="6666233" y="2821943"/>
            <a:ext cx="4339199" cy="84963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emailNotValid</a:t>
            </a:r>
            <a:r>
              <a:rPr lang="en-US" sz="1800">
                <a:solidFill>
                  <a:srgbClr val="000000"/>
                </a:solidFill>
                <a:latin typeface="Calibri (MS)"/>
                <a:ea typeface="Calibri (MS)"/>
                <a:cs typeface="Calibri (MS)"/>
                <a:sym typeface="Calibri (MS)"/>
              </a:rPr>
              <a:t>có thể nhận giá trị là </a:t>
            </a:r>
            <a:r>
              <a:rPr lang="en-US" sz="1800">
                <a:solidFill>
                  <a:srgbClr val="F117D7"/>
                </a:solidFill>
                <a:latin typeface="Calibri (MS)"/>
                <a:ea typeface="Calibri (MS)"/>
                <a:cs typeface="Calibri (MS)"/>
                <a:sym typeface="Calibri (MS)"/>
              </a:rPr>
              <a:t>true</a:t>
            </a:r>
            <a:r>
              <a:rPr lang="en-US" sz="1800">
                <a:solidFill>
                  <a:srgbClr val="000000"/>
                </a:solidFill>
                <a:latin typeface="Calibri (MS)"/>
                <a:ea typeface="Calibri (MS)"/>
                <a:cs typeface="Calibri (MS)"/>
                <a:sym typeface="Calibri (MS)"/>
              </a:rPr>
              <a:t>hoặc </a:t>
            </a:r>
            <a:r>
              <a:rPr lang="en-US" sz="1800">
                <a:solidFill>
                  <a:srgbClr val="F117D7"/>
                </a:solidFill>
                <a:latin typeface="Calibri (MS)"/>
                <a:ea typeface="Calibri (MS)"/>
                <a:cs typeface="Calibri (MS)"/>
                <a:sym typeface="Calibri (MS)"/>
              </a:rPr>
              <a:t>false</a:t>
            </a:r>
            <a:r>
              <a:rPr lang="en-US" sz="1800">
                <a:solidFill>
                  <a:srgbClr val="000000"/>
                </a:solidFill>
                <a:latin typeface="Calibri (MS)"/>
                <a:ea typeface="Calibri (MS)"/>
                <a:cs typeface="Calibri (MS)"/>
                <a:sym typeface="Calibri (MS)"/>
              </a:rPr>
              <a:t>, và sau đó </a:t>
            </a:r>
            <a:r>
              <a:rPr lang="en-US" sz="1800">
                <a:solidFill>
                  <a:srgbClr val="F117D7"/>
                </a:solidFill>
                <a:latin typeface="Calibri (MS)"/>
                <a:ea typeface="Calibri (MS)"/>
                <a:cs typeface="Calibri (MS)"/>
                <a:sym typeface="Calibri (MS)"/>
              </a:rPr>
              <a:t>nó sẽ quyết định giá trị của invalid </a:t>
            </a:r>
          </a:p>
        </p:txBody>
      </p:sp>
      <p:sp>
        <p:nvSpPr>
          <p:cNvPr id="25" name="TextBox 25"/>
          <p:cNvSpPr txBox="1"/>
          <p:nvPr/>
        </p:nvSpPr>
        <p:spPr>
          <a:xfrm>
            <a:off x="7784335" y="5719039"/>
            <a:ext cx="4130650" cy="575310"/>
          </a:xfrm>
          <a:prstGeom prst="rect">
            <a:avLst/>
          </a:prstGeom>
        </p:spPr>
        <p:txBody>
          <a:bodyPr lIns="0" tIns="0" rIns="0" bIns="0" rtlCol="0" anchor="t">
            <a:spAutoFit/>
          </a:bodyPr>
          <a:lstStyle/>
          <a:p>
            <a:pPr algn="l">
              <a:lnSpc>
                <a:spcPts val="2160"/>
              </a:lnSpc>
            </a:pPr>
            <a:r>
              <a:rPr lang="en-US" sz="1800">
                <a:solidFill>
                  <a:srgbClr val="0000CC"/>
                </a:solidFill>
                <a:latin typeface="Calibri (MS)"/>
                <a:ea typeface="Calibri (MS)"/>
                <a:cs typeface="Calibri (MS)"/>
                <a:sym typeface="Calibri (MS)"/>
              </a:rPr>
              <a:t>Bằng cách này chúng ta có thể gán css theo điều kiện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563045" y="1769545"/>
            <a:ext cx="4363593" cy="505854"/>
          </a:xfrm>
          <a:custGeom>
            <a:avLst/>
            <a:gdLst/>
            <a:ahLst/>
            <a:cxnLst/>
            <a:rect l="l" t="t" r="r" b="b"/>
            <a:pathLst>
              <a:path w="4363593" h="505854">
                <a:moveTo>
                  <a:pt x="0" y="0"/>
                </a:moveTo>
                <a:lnTo>
                  <a:pt x="4363593" y="0"/>
                </a:lnTo>
                <a:lnTo>
                  <a:pt x="4363593" y="505854"/>
                </a:lnTo>
                <a:lnTo>
                  <a:pt x="0" y="5058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454964"/>
            <a:ext cx="7089648" cy="3273171"/>
          </a:xfrm>
          <a:custGeom>
            <a:avLst/>
            <a:gdLst/>
            <a:ahLst/>
            <a:cxnLst/>
            <a:rect l="l" t="t" r="r" b="b"/>
            <a:pathLst>
              <a:path w="7089648" h="3273171">
                <a:moveTo>
                  <a:pt x="0" y="0"/>
                </a:moveTo>
                <a:lnTo>
                  <a:pt x="7089648" y="0"/>
                </a:lnTo>
                <a:lnTo>
                  <a:pt x="7089648" y="3273171"/>
                </a:lnTo>
                <a:lnTo>
                  <a:pt x="0" y="327317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560689" y="2454907"/>
            <a:ext cx="3319396" cy="1412872"/>
          </a:xfrm>
          <a:custGeom>
            <a:avLst/>
            <a:gdLst/>
            <a:ahLst/>
            <a:cxnLst/>
            <a:rect l="l" t="t" r="r" b="b"/>
            <a:pathLst>
              <a:path w="3319396" h="1412872">
                <a:moveTo>
                  <a:pt x="0" y="0"/>
                </a:moveTo>
                <a:lnTo>
                  <a:pt x="3319396" y="0"/>
                </a:lnTo>
                <a:lnTo>
                  <a:pt x="3319396" y="1412872"/>
                </a:lnTo>
                <a:lnTo>
                  <a:pt x="0" y="1412872"/>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560689"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64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3723132" y="1832486"/>
            <a:ext cx="4084244"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Hãy thử tự mình hoàn thành công việc này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485316" y="1796463"/>
            <a:ext cx="1400175" cy="378857"/>
          </a:xfrm>
          <a:custGeom>
            <a:avLst/>
            <a:gdLst/>
            <a:ahLst/>
            <a:cxnLst/>
            <a:rect l="l" t="t" r="r" b="b"/>
            <a:pathLst>
              <a:path w="1400175" h="378857">
                <a:moveTo>
                  <a:pt x="0" y="0"/>
                </a:moveTo>
                <a:lnTo>
                  <a:pt x="1400176" y="0"/>
                </a:lnTo>
                <a:lnTo>
                  <a:pt x="1400176"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298964"/>
            <a:ext cx="8021450" cy="4172455"/>
          </a:xfrm>
          <a:custGeom>
            <a:avLst/>
            <a:gdLst/>
            <a:ahLst/>
            <a:cxnLst/>
            <a:rect l="l" t="t" r="r" b="b"/>
            <a:pathLst>
              <a:path w="8021450" h="4172455">
                <a:moveTo>
                  <a:pt x="0" y="0"/>
                </a:moveTo>
                <a:lnTo>
                  <a:pt x="8021451" y="0"/>
                </a:lnTo>
                <a:lnTo>
                  <a:pt x="8021451" y="4172454"/>
                </a:lnTo>
                <a:lnTo>
                  <a:pt x="0" y="4172454"/>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1" name="TextBox 21"/>
          <p:cNvSpPr txBox="1"/>
          <p:nvPr/>
        </p:nvSpPr>
        <p:spPr>
          <a:xfrm>
            <a:off x="7582538" y="179591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911477"/>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484672" y="1781223"/>
            <a:ext cx="1400175" cy="378857"/>
          </a:xfrm>
          <a:custGeom>
            <a:avLst/>
            <a:gdLst/>
            <a:ahLst/>
            <a:cxnLst/>
            <a:rect l="l" t="t" r="r" b="b"/>
            <a:pathLst>
              <a:path w="1400175" h="378857">
                <a:moveTo>
                  <a:pt x="0" y="0"/>
                </a:moveTo>
                <a:lnTo>
                  <a:pt x="1400175" y="0"/>
                </a:lnTo>
                <a:lnTo>
                  <a:pt x="1400175"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980427" y="2454888"/>
            <a:ext cx="2899667" cy="1234211"/>
          </a:xfrm>
          <a:custGeom>
            <a:avLst/>
            <a:gdLst/>
            <a:ahLst/>
            <a:cxnLst/>
            <a:rect l="l" t="t" r="r" b="b"/>
            <a:pathLst>
              <a:path w="2899667" h="1234211">
                <a:moveTo>
                  <a:pt x="0" y="0"/>
                </a:moveTo>
                <a:lnTo>
                  <a:pt x="2899667" y="0"/>
                </a:lnTo>
                <a:lnTo>
                  <a:pt x="2899667" y="1234211"/>
                </a:lnTo>
                <a:lnTo>
                  <a:pt x="0" y="123421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980427"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2454907"/>
            <a:ext cx="7524369" cy="2915917"/>
          </a:xfrm>
          <a:custGeom>
            <a:avLst/>
            <a:gdLst/>
            <a:ahLst/>
            <a:cxnLst/>
            <a:rect l="l" t="t" r="r" b="b"/>
            <a:pathLst>
              <a:path w="7524369" h="2915917">
                <a:moveTo>
                  <a:pt x="0" y="0"/>
                </a:moveTo>
                <a:lnTo>
                  <a:pt x="7524369" y="0"/>
                </a:lnTo>
                <a:lnTo>
                  <a:pt x="7524369" y="2915917"/>
                </a:lnTo>
                <a:lnTo>
                  <a:pt x="0" y="2915917"/>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10582399" y="178067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7425376" y="4087073"/>
            <a:ext cx="2476881" cy="348082"/>
          </a:xfrm>
          <a:custGeom>
            <a:avLst/>
            <a:gdLst/>
            <a:ahLst/>
            <a:cxnLst/>
            <a:rect l="l" t="t" r="r" b="b"/>
            <a:pathLst>
              <a:path w="2476881" h="348082">
                <a:moveTo>
                  <a:pt x="0" y="0"/>
                </a:moveTo>
                <a:lnTo>
                  <a:pt x="2476881" y="0"/>
                </a:lnTo>
                <a:lnTo>
                  <a:pt x="2476881" y="348081"/>
                </a:lnTo>
                <a:lnTo>
                  <a:pt x="0" y="34808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1" name="Group 11"/>
          <p:cNvGrpSpPr>
            <a:grpSpLocks noChangeAspect="1"/>
          </p:cNvGrpSpPr>
          <p:nvPr/>
        </p:nvGrpSpPr>
        <p:grpSpPr>
          <a:xfrm>
            <a:off x="760476" y="723900"/>
            <a:ext cx="723138" cy="723138"/>
            <a:chOff x="0" y="0"/>
            <a:chExt cx="964184" cy="964184"/>
          </a:xfrm>
        </p:grpSpPr>
        <p:sp>
          <p:nvSpPr>
            <p:cNvPr id="12" name="Freeform 12"/>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3"/>
              <a:stretch>
                <a:fillRect/>
              </a:stretch>
            </a:blipFill>
          </p:spPr>
          <p:txBody>
            <a:bodyPr/>
            <a:lstStyle/>
            <a:p>
              <a:endParaRPr lang="en-US"/>
            </a:p>
          </p:txBody>
        </p:sp>
      </p:grpSp>
      <p:sp>
        <p:nvSpPr>
          <p:cNvPr id="13" name="Freeform 13"/>
          <p:cNvSpPr/>
          <p:nvPr/>
        </p:nvSpPr>
        <p:spPr>
          <a:xfrm>
            <a:off x="1477394" y="3149603"/>
            <a:ext cx="4343400" cy="1790700"/>
          </a:xfrm>
          <a:custGeom>
            <a:avLst/>
            <a:gdLst/>
            <a:ahLst/>
            <a:cxnLst/>
            <a:rect l="l" t="t" r="r" b="b"/>
            <a:pathLst>
              <a:path w="4343400" h="1790700">
                <a:moveTo>
                  <a:pt x="0" y="0"/>
                </a:moveTo>
                <a:lnTo>
                  <a:pt x="4343400" y="0"/>
                </a:lnTo>
                <a:lnTo>
                  <a:pt x="4343400" y="1790700"/>
                </a:lnTo>
                <a:lnTo>
                  <a:pt x="0" y="179070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77394" y="1535554"/>
            <a:ext cx="8420100" cy="1533525"/>
          </a:xfrm>
          <a:custGeom>
            <a:avLst/>
            <a:gdLst/>
            <a:ahLst/>
            <a:cxnLst/>
            <a:rect l="l" t="t" r="r" b="b"/>
            <a:pathLst>
              <a:path w="8420100" h="1533525">
                <a:moveTo>
                  <a:pt x="0" y="0"/>
                </a:moveTo>
                <a:lnTo>
                  <a:pt x="8420100" y="0"/>
                </a:lnTo>
                <a:lnTo>
                  <a:pt x="8420100" y="1533525"/>
                </a:lnTo>
                <a:lnTo>
                  <a:pt x="0" y="1533525"/>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5912863" y="3069993"/>
            <a:ext cx="183518" cy="307629"/>
          </a:xfrm>
          <a:prstGeom prst="rect">
            <a:avLst/>
          </a:prstGeom>
        </p:spPr>
        <p:txBody>
          <a:bodyPr lIns="0" tIns="0" rIns="0" bIns="0" rtlCol="0" anchor="t">
            <a:spAutoFit/>
          </a:bodyPr>
          <a:lstStyle/>
          <a:p>
            <a:pPr algn="l">
              <a:lnSpc>
                <a:spcPts val="2523"/>
              </a:lnSpc>
            </a:pPr>
            <a:r>
              <a:rPr lang="en-US" sz="1802" spc="10">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6256020" y="3166710"/>
            <a:ext cx="5772741" cy="307486"/>
          </a:xfrm>
          <a:prstGeom prst="rect">
            <a:avLst/>
          </a:prstGeom>
        </p:spPr>
        <p:txBody>
          <a:bodyPr lIns="0" tIns="0" rIns="0" bIns="0" rtlCol="0" anchor="t">
            <a:spAutoFit/>
          </a:bodyPr>
          <a:lstStyle/>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Cách viết này, invalid (</a:t>
            </a:r>
            <a:r>
              <a:rPr lang="en-US" sz="1802" i="1" spc="25">
                <a:solidFill>
                  <a:srgbClr val="F117D7"/>
                </a:solidFill>
                <a:latin typeface="IBM Plex Sans Condensed Italics"/>
                <a:ea typeface="IBM Plex Sans Condensed Italics"/>
                <a:cs typeface="IBM Plex Sans Condensed Italics"/>
                <a:sym typeface="IBM Plex Sans Condensed Italics"/>
              </a:rPr>
              <a:t>là 1 prop tuỳ chỉnh coder tự đặt</a:t>
            </a:r>
            <a:r>
              <a:rPr lang="en-US" sz="1802" i="1" spc="25">
                <a:solidFill>
                  <a:srgbClr val="000000"/>
                </a:solidFill>
                <a:latin typeface="IBM Plex Sans Condensed Italics"/>
                <a:ea typeface="IBM Plex Sans Condensed Italics"/>
                <a:cs typeface="IBM Plex Sans Condensed Italics"/>
                <a:sym typeface="IBM Plex Sans Condensed Italics"/>
              </a:rPr>
              <a:t>) sẽ : </a:t>
            </a:r>
          </a:p>
        </p:txBody>
      </p:sp>
      <p:sp>
        <p:nvSpPr>
          <p:cNvPr id="21" name="TextBox 21"/>
          <p:cNvSpPr txBox="1"/>
          <p:nvPr/>
        </p:nvSpPr>
        <p:spPr>
          <a:xfrm>
            <a:off x="6370320" y="3478273"/>
            <a:ext cx="174879" cy="543906"/>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a:t>
            </a:r>
          </a:p>
        </p:txBody>
      </p:sp>
      <p:sp>
        <p:nvSpPr>
          <p:cNvPr id="22" name="TextBox 22"/>
          <p:cNvSpPr txBox="1"/>
          <p:nvPr/>
        </p:nvSpPr>
        <p:spPr>
          <a:xfrm>
            <a:off x="6827520" y="3477435"/>
            <a:ext cx="5070796" cy="819902"/>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Được truyền vào trong component </a:t>
            </a:r>
            <a:r>
              <a:rPr lang="en-US" sz="1800" i="1" spc="25">
                <a:solidFill>
                  <a:srgbClr val="F117D7"/>
                </a:solidFill>
                <a:latin typeface="IBM Plex Sans Condensed Italics"/>
                <a:ea typeface="IBM Plex Sans Condensed Italics"/>
                <a:cs typeface="IBM Plex Sans Condensed Italics"/>
                <a:sym typeface="IBM Plex Sans Condensed Italics"/>
              </a:rPr>
              <a:t>styled.input </a:t>
            </a:r>
            <a:r>
              <a:rPr lang="en-US" sz="1800" i="1" spc="25">
                <a:solidFill>
                  <a:srgbClr val="000000"/>
                </a:solidFill>
                <a:latin typeface="IBM Plex Sans Condensed Italics"/>
                <a:ea typeface="IBM Plex Sans Condensed Italics"/>
                <a:cs typeface="IBM Plex Sans Condensed Italics"/>
                <a:sym typeface="IBM Plex Sans Condensed Italics"/>
              </a:rPr>
              <a:t>Nhưng </a:t>
            </a:r>
            <a:r>
              <a:rPr lang="en-US" sz="1800" i="1" spc="25">
                <a:solidFill>
                  <a:srgbClr val="F117D7"/>
                </a:solidFill>
                <a:latin typeface="IBM Plex Sans Condensed Italics"/>
                <a:ea typeface="IBM Plex Sans Condensed Italics"/>
                <a:cs typeface="IBM Plex Sans Condensed Italics"/>
                <a:sym typeface="IBM Plex Sans Condensed Italics"/>
              </a:rPr>
              <a:t>nó cũng bị truyền tiếp xuống DOM thật như sau</a:t>
            </a:r>
            <a:r>
              <a:rPr lang="en-US" sz="1800" i="1" spc="25">
                <a:solidFill>
                  <a:srgbClr val="000000"/>
                </a:solidFill>
                <a:latin typeface="IBM Plex Sans Condensed Italics"/>
                <a:ea typeface="IBM Plex Sans Condensed Italics"/>
                <a:cs typeface="IBM Plex Sans Condensed Italics"/>
                <a:sym typeface="IBM Plex Sans Condensed Italics"/>
              </a:rPr>
              <a:t>:</a:t>
            </a:r>
          </a:p>
        </p:txBody>
      </p:sp>
      <p:sp>
        <p:nvSpPr>
          <p:cNvPr id="23" name="TextBox 23"/>
          <p:cNvSpPr txBox="1"/>
          <p:nvPr/>
        </p:nvSpPr>
        <p:spPr>
          <a:xfrm>
            <a:off x="6651374" y="4726429"/>
            <a:ext cx="5468817" cy="1641538"/>
          </a:xfrm>
          <a:prstGeom prst="rect">
            <a:avLst/>
          </a:prstGeom>
        </p:spPr>
        <p:txBody>
          <a:bodyPr lIns="0" tIns="0" rIns="0" bIns="0" rtlCol="0" anchor="t">
            <a:spAutoFit/>
          </a:bodyPr>
          <a:lstStyle/>
          <a:p>
            <a:pPr algn="l">
              <a:lnSpc>
                <a:spcPts val="2160"/>
              </a:lnSpc>
            </a:pPr>
            <a:r>
              <a:rPr lang="en-US" sz="1800" i="1" spc="25">
                <a:solidFill>
                  <a:srgbClr val="F117D7"/>
                </a:solidFill>
                <a:latin typeface="IBM Plex Sans Condensed Italics"/>
                <a:ea typeface="IBM Plex Sans Condensed Italics"/>
                <a:cs typeface="IBM Plex Sans Condensed Italics"/>
                <a:sym typeface="IBM Plex Sans Condensed Italics"/>
              </a:rPr>
              <a:t>invalidkhông phải là một thuộc tính HTML hợp lệ </a:t>
            </a:r>
            <a:r>
              <a:rPr lang="en-US" sz="1800" i="1" spc="25">
                <a:solidFill>
                  <a:srgbClr val="000000"/>
                </a:solidFill>
                <a:latin typeface="IBM Plex Sans Condensed Italics"/>
                <a:ea typeface="IBM Plex Sans Condensed Italics"/>
                <a:cs typeface="IBM Plex Sans Condensed Italics"/>
                <a:sym typeface="IBM Plex Sans Condensed Italics"/>
              </a:rPr>
              <a:t>(HTML không có attribute tên là invalid) React sẽ cảnh báo: "Received 'false' for a non-boolean attribute" Trình duyệt có thể bỏ qua hoặc xử lý sai khi thấy những attribute lạ như vậy</a:t>
            </a:r>
          </a:p>
        </p:txBody>
      </p:sp>
      <p:sp>
        <p:nvSpPr>
          <p:cNvPr id="24" name="TextBox 24"/>
          <p:cNvSpPr txBox="1"/>
          <p:nvPr/>
        </p:nvSpPr>
        <p:spPr>
          <a:xfrm>
            <a:off x="7522464" y="4104427"/>
            <a:ext cx="1989106" cy="290246"/>
          </a:xfrm>
          <a:prstGeom prst="rect">
            <a:avLst/>
          </a:prstGeom>
        </p:spPr>
        <p:txBody>
          <a:bodyPr lIns="0" tIns="0" rIns="0" bIns="0" rtlCol="0" anchor="t">
            <a:spAutoFit/>
          </a:bodyPr>
          <a:lstStyle/>
          <a:p>
            <a:pPr algn="l">
              <a:lnSpc>
                <a:spcPts val="2234"/>
              </a:lnSpc>
            </a:pPr>
            <a:r>
              <a:rPr lang="en-US" sz="1596">
                <a:solidFill>
                  <a:srgbClr val="F117D7"/>
                </a:solidFill>
                <a:latin typeface="Calibri (MS)"/>
                <a:ea typeface="Calibri (MS)"/>
                <a:cs typeface="Calibri (MS)"/>
                <a:sym typeface="Calibri (MS)"/>
              </a:rPr>
              <a:t>&lt;input invalid="true" /&gt;</a:t>
            </a:r>
          </a:p>
        </p:txBody>
      </p:sp>
      <p:sp>
        <p:nvSpPr>
          <p:cNvPr id="25" name="TextBox 25"/>
          <p:cNvSpPr txBox="1"/>
          <p:nvPr/>
        </p:nvSpPr>
        <p:spPr>
          <a:xfrm>
            <a:off x="6364862" y="4421686"/>
            <a:ext cx="183271" cy="1576359"/>
          </a:xfrm>
          <a:prstGeom prst="rect">
            <a:avLst/>
          </a:prstGeom>
        </p:spPr>
        <p:txBody>
          <a:bodyPr lIns="0" tIns="0" rIns="0" bIns="0" rtlCol="0" anchor="t">
            <a:spAutoFit/>
          </a:bodyPr>
          <a:lstStyle/>
          <a:p>
            <a:pPr algn="just">
              <a:lnSpc>
                <a:spcPts val="4321"/>
              </a:lnSpc>
            </a:pPr>
            <a:r>
              <a:rPr lang="en-US" sz="1800" spc="10">
                <a:solidFill>
                  <a:srgbClr val="F117D7"/>
                </a:solidFill>
                <a:latin typeface="IBM Plex Sans Condensed"/>
                <a:ea typeface="IBM Plex Sans Condensed"/>
                <a:cs typeface="IBM Plex Sans Condensed"/>
                <a:sym typeface="IBM Plex Sans Condensed"/>
              </a:rPr>
              <a:t>✓ </a:t>
            </a:r>
            <a:r>
              <a:rPr lang="en-US" sz="1800" spc="10">
                <a:solidFill>
                  <a:srgbClr val="000000"/>
                </a:solidFill>
                <a:latin typeface="IBM Plex Sans Condensed"/>
                <a:ea typeface="IBM Plex Sans Condensed"/>
                <a:cs typeface="IBM Plex Sans Condensed"/>
                <a:sym typeface="IBM Plex Sans Condensed"/>
              </a:rPr>
              <a:t>✓ ✓</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91238" y="2212115"/>
            <a:ext cx="4236596" cy="932850"/>
          </a:xfrm>
          <a:custGeom>
            <a:avLst/>
            <a:gdLst/>
            <a:ahLst/>
            <a:cxnLst/>
            <a:rect l="l" t="t" r="r" b="b"/>
            <a:pathLst>
              <a:path w="4236596" h="932850">
                <a:moveTo>
                  <a:pt x="0" y="0"/>
                </a:moveTo>
                <a:lnTo>
                  <a:pt x="4236596" y="0"/>
                </a:lnTo>
                <a:lnTo>
                  <a:pt x="4236596" y="932849"/>
                </a:lnTo>
                <a:lnTo>
                  <a:pt x="0" y="9328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243128"/>
            <a:ext cx="4493133" cy="4439917"/>
          </a:xfrm>
          <a:custGeom>
            <a:avLst/>
            <a:gdLst/>
            <a:ahLst/>
            <a:cxnLst/>
            <a:rect l="l" t="t" r="r" b="b"/>
            <a:pathLst>
              <a:path w="4493133" h="4439917">
                <a:moveTo>
                  <a:pt x="0" y="0"/>
                </a:moveTo>
                <a:lnTo>
                  <a:pt x="4493133" y="0"/>
                </a:lnTo>
                <a:lnTo>
                  <a:pt x="4493133" y="4439917"/>
                </a:lnTo>
                <a:lnTo>
                  <a:pt x="0" y="4439917"/>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1512922"/>
            <a:ext cx="1025252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transient props</a:t>
            </a:r>
            <a:r>
              <a:rPr lang="en-US" sz="2004" i="1" spc="28">
                <a:solidFill>
                  <a:srgbClr val="000000"/>
                </a:solidFill>
                <a:latin typeface="IBM Plex Sans Condensed Italics"/>
                <a:ea typeface="IBM Plex Sans Condensed Italics"/>
                <a:cs typeface="IBM Plex Sans Condensed Italics"/>
                <a:sym typeface="IBM Plex Sans Condensed Italics"/>
              </a:rPr>
              <a:t>" trong styled-components chính là cách styled-components xử lý các props tùy chỉnh nội bộ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xuống DOM</a:t>
            </a:r>
            <a:r>
              <a:rPr lang="en-US" sz="2004" i="1" spc="28">
                <a:solidFill>
                  <a:srgbClr val="000000"/>
                </a:solidFill>
                <a:latin typeface="IBM Plex Sans Condensed Italics"/>
                <a:ea typeface="IBM Plex Sans Condensed Italics"/>
                <a:cs typeface="IBM Plex Sans Condensed Italics"/>
                <a:sym typeface="IBM Plex Sans Condensed Italics"/>
              </a:rPr>
              <a:t>) một cách an toàn.</a:t>
            </a:r>
          </a:p>
        </p:txBody>
      </p:sp>
      <p:sp>
        <p:nvSpPr>
          <p:cNvPr id="20" name="TextBox 20"/>
          <p:cNvSpPr txBox="1"/>
          <p:nvPr/>
        </p:nvSpPr>
        <p:spPr>
          <a:xfrm>
            <a:off x="6188326" y="2249805"/>
            <a:ext cx="3806457" cy="849630"/>
          </a:xfrm>
          <a:prstGeom prst="rect">
            <a:avLst/>
          </a:prstGeom>
        </p:spPr>
        <p:txBody>
          <a:bodyPr lIns="0" tIns="0" rIns="0" bIns="0" rtlCol="0" anchor="t">
            <a:spAutoFit/>
          </a:bodyPr>
          <a:lstStyle/>
          <a:p>
            <a:pPr algn="l">
              <a:lnSpc>
                <a:spcPts val="2160"/>
              </a:lnSpc>
            </a:pPr>
            <a:r>
              <a:rPr lang="en-US" sz="1800">
                <a:solidFill>
                  <a:srgbClr val="000000"/>
                </a:solidFill>
                <a:latin typeface="Calibri (MS)"/>
                <a:ea typeface="Calibri (MS)"/>
                <a:cs typeface="Calibri (MS)"/>
                <a:sym typeface="Calibri (MS)"/>
              </a:rPr>
              <a:t>Cần thêm tiền tố </a:t>
            </a:r>
            <a:r>
              <a:rPr lang="en-US" sz="1800">
                <a:solidFill>
                  <a:srgbClr val="F117D7"/>
                </a:solidFill>
                <a:latin typeface="Calibri (MS)"/>
                <a:ea typeface="Calibri (MS)"/>
                <a:cs typeface="Calibri (MS)"/>
                <a:sym typeface="Calibri (MS)"/>
              </a:rPr>
              <a:t>$ </a:t>
            </a:r>
            <a:r>
              <a:rPr lang="en-US" sz="1800">
                <a:solidFill>
                  <a:srgbClr val="000000"/>
                </a:solidFill>
                <a:latin typeface="Calibri (MS)"/>
                <a:ea typeface="Calibri (MS)"/>
                <a:cs typeface="Calibri (MS)"/>
                <a:sym typeface="Calibri (MS)"/>
              </a:rPr>
              <a:t>đế </a:t>
            </a:r>
            <a:r>
              <a:rPr lang="en-US" sz="1800">
                <a:solidFill>
                  <a:srgbClr val="F117D7"/>
                </a:solidFill>
                <a:latin typeface="Calibri (MS)"/>
                <a:ea typeface="Calibri (MS)"/>
                <a:cs typeface="Calibri (MS)"/>
                <a:sym typeface="Calibri (MS)"/>
              </a:rPr>
              <a:t>invalid không bị truyền vào DOM </a:t>
            </a:r>
            <a:r>
              <a:rPr lang="en-US" sz="1800">
                <a:solidFill>
                  <a:srgbClr val="000000"/>
                </a:solidFill>
                <a:latin typeface="Calibri (MS)"/>
                <a:ea typeface="Calibri (MS)"/>
                <a:cs typeface="Calibri (MS)"/>
                <a:sym typeface="Calibri (MS)"/>
              </a:rPr>
              <a:t>thật mà </a:t>
            </a:r>
            <a:r>
              <a:rPr lang="en-US" sz="1800">
                <a:solidFill>
                  <a:srgbClr val="F117D7"/>
                </a:solidFill>
                <a:latin typeface="Calibri (MS)"/>
                <a:ea typeface="Calibri (MS)"/>
                <a:cs typeface="Calibri (MS)"/>
                <a:sym typeface="Calibri (MS)"/>
              </a:rPr>
              <a:t>chỉ truyền vào component styled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489967"/>
            <a:ext cx="1905000" cy="438150"/>
          </a:xfrm>
          <a:custGeom>
            <a:avLst/>
            <a:gdLst/>
            <a:ahLst/>
            <a:cxnLst/>
            <a:rect l="l" t="t" r="r" b="b"/>
            <a:pathLst>
              <a:path w="1905000" h="438150">
                <a:moveTo>
                  <a:pt x="0" y="0"/>
                </a:moveTo>
                <a:lnTo>
                  <a:pt x="1905000" y="0"/>
                </a:lnTo>
                <a:lnTo>
                  <a:pt x="1905000" y="438150"/>
                </a:lnTo>
                <a:lnTo>
                  <a:pt x="0" y="4381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64353"/>
            <a:ext cx="6796288" cy="4728086"/>
          </a:xfrm>
          <a:custGeom>
            <a:avLst/>
            <a:gdLst/>
            <a:ahLst/>
            <a:cxnLst/>
            <a:rect l="l" t="t" r="r" b="b"/>
            <a:pathLst>
              <a:path w="6796288" h="4728086">
                <a:moveTo>
                  <a:pt x="0" y="0"/>
                </a:moveTo>
                <a:lnTo>
                  <a:pt x="6796288" y="0"/>
                </a:lnTo>
                <a:lnTo>
                  <a:pt x="6796288" y="4728086"/>
                </a:lnTo>
                <a:lnTo>
                  <a:pt x="0" y="472808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379209" y="1539878"/>
            <a:ext cx="1666875" cy="342900"/>
          </a:xfrm>
          <a:custGeom>
            <a:avLst/>
            <a:gdLst/>
            <a:ahLst/>
            <a:cxnLst/>
            <a:rect l="l" t="t" r="r" b="b"/>
            <a:pathLst>
              <a:path w="1666875" h="342900">
                <a:moveTo>
                  <a:pt x="0" y="0"/>
                </a:moveTo>
                <a:lnTo>
                  <a:pt x="1666875" y="0"/>
                </a:lnTo>
                <a:lnTo>
                  <a:pt x="1666875"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400288" y="3551177"/>
            <a:ext cx="3780539" cy="1095375"/>
          </a:xfrm>
          <a:custGeom>
            <a:avLst/>
            <a:gdLst/>
            <a:ahLst/>
            <a:cxnLst/>
            <a:rect l="l" t="t" r="r" b="b"/>
            <a:pathLst>
              <a:path w="3780539" h="1095375">
                <a:moveTo>
                  <a:pt x="0" y="0"/>
                </a:moveTo>
                <a:lnTo>
                  <a:pt x="3780539" y="0"/>
                </a:lnTo>
                <a:lnTo>
                  <a:pt x="3780539" y="1095375"/>
                </a:lnTo>
                <a:lnTo>
                  <a:pt x="0" y="10953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8385686" y="2926585"/>
            <a:ext cx="1266825" cy="457200"/>
          </a:xfrm>
          <a:custGeom>
            <a:avLst/>
            <a:gdLst/>
            <a:ahLst/>
            <a:cxnLst/>
            <a:rect l="l" t="t" r="r" b="b"/>
            <a:pathLst>
              <a:path w="1266825" h="457200">
                <a:moveTo>
                  <a:pt x="0" y="0"/>
                </a:moveTo>
                <a:lnTo>
                  <a:pt x="1266825" y="0"/>
                </a:lnTo>
                <a:lnTo>
                  <a:pt x="1266825" y="457200"/>
                </a:lnTo>
                <a:lnTo>
                  <a:pt x="0" y="4572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8379209" y="1965836"/>
            <a:ext cx="3606546" cy="793366"/>
          </a:xfrm>
          <a:custGeom>
            <a:avLst/>
            <a:gdLst/>
            <a:ahLst/>
            <a:cxnLst/>
            <a:rect l="l" t="t" r="r" b="b"/>
            <a:pathLst>
              <a:path w="3606546" h="793366">
                <a:moveTo>
                  <a:pt x="0" y="0"/>
                </a:moveTo>
                <a:lnTo>
                  <a:pt x="3606546" y="0"/>
                </a:lnTo>
                <a:lnTo>
                  <a:pt x="3606546" y="793366"/>
                </a:lnTo>
                <a:lnTo>
                  <a:pt x="0" y="793366"/>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826151" y="3651885"/>
            <a:ext cx="504120" cy="437007"/>
          </a:xfrm>
          <a:custGeom>
            <a:avLst/>
            <a:gdLst/>
            <a:ahLst/>
            <a:cxnLst/>
            <a:rect l="l" t="t" r="r" b="b"/>
            <a:pathLst>
              <a:path w="504120" h="437007">
                <a:moveTo>
                  <a:pt x="0" y="0"/>
                </a:moveTo>
                <a:lnTo>
                  <a:pt x="504120" y="0"/>
                </a:lnTo>
                <a:lnTo>
                  <a:pt x="504120" y="437007"/>
                </a:lnTo>
                <a:lnTo>
                  <a:pt x="0" y="4370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72372" y="2023872"/>
            <a:ext cx="5854065" cy="3691128"/>
          </a:xfrm>
          <a:custGeom>
            <a:avLst/>
            <a:gdLst/>
            <a:ahLst/>
            <a:cxnLst/>
            <a:rect l="l" t="t" r="r" b="b"/>
            <a:pathLst>
              <a:path w="5854065" h="3691128">
                <a:moveTo>
                  <a:pt x="0" y="0"/>
                </a:moveTo>
                <a:lnTo>
                  <a:pt x="5854065" y="0"/>
                </a:lnTo>
                <a:lnTo>
                  <a:pt x="5854065" y="3691128"/>
                </a:lnTo>
                <a:lnTo>
                  <a:pt x="0" y="3691128"/>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372607" y="2052571"/>
            <a:ext cx="3747011" cy="1504950"/>
          </a:xfrm>
          <a:custGeom>
            <a:avLst/>
            <a:gdLst/>
            <a:ahLst/>
            <a:cxnLst/>
            <a:rect l="l" t="t" r="r" b="b"/>
            <a:pathLst>
              <a:path w="3747011" h="1504950">
                <a:moveTo>
                  <a:pt x="0" y="0"/>
                </a:moveTo>
                <a:lnTo>
                  <a:pt x="3747011" y="0"/>
                </a:lnTo>
                <a:lnTo>
                  <a:pt x="3747011" y="1504950"/>
                </a:lnTo>
                <a:lnTo>
                  <a:pt x="0" y="15049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267575" y="4328227"/>
            <a:ext cx="4276725" cy="1371476"/>
          </a:xfrm>
          <a:custGeom>
            <a:avLst/>
            <a:gdLst/>
            <a:ahLst/>
            <a:cxnLst/>
            <a:rect l="l" t="t" r="r" b="b"/>
            <a:pathLst>
              <a:path w="4276725" h="1371476">
                <a:moveTo>
                  <a:pt x="0" y="0"/>
                </a:moveTo>
                <a:lnTo>
                  <a:pt x="4276725" y="0"/>
                </a:lnTo>
                <a:lnTo>
                  <a:pt x="4276725" y="1371476"/>
                </a:lnTo>
                <a:lnTo>
                  <a:pt x="0" y="1371476"/>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368284" y="1588132"/>
            <a:ext cx="3355591" cy="3109846"/>
          </a:xfrm>
          <a:custGeom>
            <a:avLst/>
            <a:gdLst/>
            <a:ahLst/>
            <a:cxnLst/>
            <a:rect l="l" t="t" r="r" b="b"/>
            <a:pathLst>
              <a:path w="3355591" h="3109846">
                <a:moveTo>
                  <a:pt x="0" y="0"/>
                </a:moveTo>
                <a:lnTo>
                  <a:pt x="3355591" y="0"/>
                </a:lnTo>
                <a:lnTo>
                  <a:pt x="3355591" y="3109846"/>
                </a:lnTo>
                <a:lnTo>
                  <a:pt x="0" y="31098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273553" y="1588132"/>
            <a:ext cx="3838070" cy="3109846"/>
          </a:xfrm>
          <a:custGeom>
            <a:avLst/>
            <a:gdLst/>
            <a:ahLst/>
            <a:cxnLst/>
            <a:rect l="l" t="t" r="r" b="b"/>
            <a:pathLst>
              <a:path w="3838070" h="3109846">
                <a:moveTo>
                  <a:pt x="0" y="0"/>
                </a:moveTo>
                <a:lnTo>
                  <a:pt x="3838070" y="0"/>
                </a:lnTo>
                <a:lnTo>
                  <a:pt x="3838070" y="3109846"/>
                </a:lnTo>
                <a:lnTo>
                  <a:pt x="0" y="310984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11362" y="1588018"/>
            <a:ext cx="3405378" cy="4725543"/>
          </a:xfrm>
          <a:custGeom>
            <a:avLst/>
            <a:gdLst/>
            <a:ahLst/>
            <a:cxnLst/>
            <a:rect l="l" t="t" r="r" b="b"/>
            <a:pathLst>
              <a:path w="3405378" h="4725543">
                <a:moveTo>
                  <a:pt x="0" y="0"/>
                </a:moveTo>
                <a:lnTo>
                  <a:pt x="3405378" y="0"/>
                </a:lnTo>
                <a:lnTo>
                  <a:pt x="3405378" y="4725543"/>
                </a:lnTo>
                <a:lnTo>
                  <a:pt x="0" y="4725543"/>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60675" y="3365497"/>
            <a:ext cx="7208206" cy="2680602"/>
          </a:xfrm>
          <a:custGeom>
            <a:avLst/>
            <a:gdLst/>
            <a:ahLst/>
            <a:cxnLst/>
            <a:rect l="l" t="t" r="r" b="b"/>
            <a:pathLst>
              <a:path w="7208206" h="2680602">
                <a:moveTo>
                  <a:pt x="0" y="0"/>
                </a:moveTo>
                <a:lnTo>
                  <a:pt x="7208206" y="0"/>
                </a:lnTo>
                <a:lnTo>
                  <a:pt x="7208206" y="2680602"/>
                </a:lnTo>
                <a:lnTo>
                  <a:pt x="0" y="268060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0" name="TextBox 20"/>
          <p:cNvSpPr txBox="1"/>
          <p:nvPr/>
        </p:nvSpPr>
        <p:spPr>
          <a:xfrm>
            <a:off x="4365622" y="5278345"/>
            <a:ext cx="3776472" cy="65256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gặp lỗi vì các mã css gắn liền với header trước đó </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8359" y="1478509"/>
            <a:ext cx="3781425" cy="5305425"/>
          </a:xfrm>
          <a:custGeom>
            <a:avLst/>
            <a:gdLst/>
            <a:ahLst/>
            <a:cxnLst/>
            <a:rect l="l" t="t" r="r" b="b"/>
            <a:pathLst>
              <a:path w="3781425" h="5305425">
                <a:moveTo>
                  <a:pt x="0" y="0"/>
                </a:moveTo>
                <a:lnTo>
                  <a:pt x="3781425" y="0"/>
                </a:lnTo>
                <a:lnTo>
                  <a:pt x="3781425" y="5305425"/>
                </a:lnTo>
                <a:lnTo>
                  <a:pt x="0" y="5305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400038" y="1446752"/>
            <a:ext cx="3810000" cy="5334000"/>
          </a:xfrm>
          <a:custGeom>
            <a:avLst/>
            <a:gdLst/>
            <a:ahLst/>
            <a:cxnLst/>
            <a:rect l="l" t="t" r="r" b="b"/>
            <a:pathLst>
              <a:path w="3810000" h="5334000">
                <a:moveTo>
                  <a:pt x="0" y="0"/>
                </a:moveTo>
                <a:lnTo>
                  <a:pt x="3810000" y="0"/>
                </a:lnTo>
                <a:lnTo>
                  <a:pt x="3810000" y="5334000"/>
                </a:lnTo>
                <a:lnTo>
                  <a:pt x="0" y="5334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109" y="550545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271140" y="16002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329309" y="2981325"/>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7597" y="2443096"/>
            <a:ext cx="3124200" cy="2305050"/>
          </a:xfrm>
          <a:custGeom>
            <a:avLst/>
            <a:gdLst/>
            <a:ahLst/>
            <a:cxnLst/>
            <a:rect l="l" t="t" r="r" b="b"/>
            <a:pathLst>
              <a:path w="3124200" h="2305050">
                <a:moveTo>
                  <a:pt x="0" y="0"/>
                </a:moveTo>
                <a:lnTo>
                  <a:pt x="3124200" y="0"/>
                </a:lnTo>
                <a:lnTo>
                  <a:pt x="3124200" y="2305050"/>
                </a:lnTo>
                <a:lnTo>
                  <a:pt x="0" y="23050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7095363" y="4238625"/>
            <a:ext cx="3114675" cy="1695450"/>
          </a:xfrm>
          <a:custGeom>
            <a:avLst/>
            <a:gdLst/>
            <a:ahLst/>
            <a:cxnLst/>
            <a:rect l="l" t="t" r="r" b="b"/>
            <a:pathLst>
              <a:path w="3114675" h="1695450">
                <a:moveTo>
                  <a:pt x="0" y="0"/>
                </a:moveTo>
                <a:lnTo>
                  <a:pt x="3114675" y="0"/>
                </a:lnTo>
                <a:lnTo>
                  <a:pt x="3114675" y="1695450"/>
                </a:lnTo>
                <a:lnTo>
                  <a:pt x="0" y="16954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112251" y="1672085"/>
            <a:ext cx="3238500" cy="2209800"/>
          </a:xfrm>
          <a:custGeom>
            <a:avLst/>
            <a:gdLst/>
            <a:ahLst/>
            <a:cxnLst/>
            <a:rect l="l" t="t" r="r" b="b"/>
            <a:pathLst>
              <a:path w="3238500" h="2209800">
                <a:moveTo>
                  <a:pt x="0" y="0"/>
                </a:moveTo>
                <a:lnTo>
                  <a:pt x="3238500" y="0"/>
                </a:lnTo>
                <a:lnTo>
                  <a:pt x="3238500" y="2209800"/>
                </a:lnTo>
                <a:lnTo>
                  <a:pt x="0" y="22098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448686" y="28194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562986" y="3657600"/>
            <a:ext cx="1008774" cy="361950"/>
          </a:xfrm>
          <a:custGeom>
            <a:avLst/>
            <a:gdLst/>
            <a:ahLst/>
            <a:cxnLst/>
            <a:rect l="l" t="t" r="r" b="b"/>
            <a:pathLst>
              <a:path w="1008774" h="361950">
                <a:moveTo>
                  <a:pt x="0" y="0"/>
                </a:moveTo>
                <a:lnTo>
                  <a:pt x="1008774" y="0"/>
                </a:lnTo>
                <a:lnTo>
                  <a:pt x="1008774" y="361950"/>
                </a:lnTo>
                <a:lnTo>
                  <a:pt x="0" y="3619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6536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729882" y="5299138"/>
            <a:ext cx="5081273" cy="1382649"/>
          </a:xfrm>
          <a:custGeom>
            <a:avLst/>
            <a:gdLst/>
            <a:ahLst/>
            <a:cxnLst/>
            <a:rect l="l" t="t" r="r" b="b"/>
            <a:pathLst>
              <a:path w="5081273" h="1382649">
                <a:moveTo>
                  <a:pt x="0" y="0"/>
                </a:moveTo>
                <a:lnTo>
                  <a:pt x="5081273" y="0"/>
                </a:lnTo>
                <a:lnTo>
                  <a:pt x="5081273" y="1382650"/>
                </a:lnTo>
                <a:lnTo>
                  <a:pt x="0" y="13826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27351" y="1995935"/>
            <a:ext cx="3383785" cy="3116837"/>
          </a:xfrm>
          <a:custGeom>
            <a:avLst/>
            <a:gdLst/>
            <a:ahLst/>
            <a:cxnLst/>
            <a:rect l="l" t="t" r="r" b="b"/>
            <a:pathLst>
              <a:path w="3383785" h="3116837">
                <a:moveTo>
                  <a:pt x="0" y="0"/>
                </a:moveTo>
                <a:lnTo>
                  <a:pt x="3383785" y="0"/>
                </a:lnTo>
                <a:lnTo>
                  <a:pt x="3383785" y="3116837"/>
                </a:lnTo>
                <a:lnTo>
                  <a:pt x="0" y="3116837"/>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15962" y="5234302"/>
            <a:ext cx="3609213" cy="1521209"/>
          </a:xfrm>
          <a:custGeom>
            <a:avLst/>
            <a:gdLst/>
            <a:ahLst/>
            <a:cxnLst/>
            <a:rect l="l" t="t" r="r" b="b"/>
            <a:pathLst>
              <a:path w="3609213" h="1521209">
                <a:moveTo>
                  <a:pt x="0" y="0"/>
                </a:moveTo>
                <a:lnTo>
                  <a:pt x="3609213" y="0"/>
                </a:lnTo>
                <a:lnTo>
                  <a:pt x="3609213" y="1521209"/>
                </a:lnTo>
                <a:lnTo>
                  <a:pt x="0" y="1521209"/>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536573" y="5984110"/>
            <a:ext cx="1816989" cy="237782"/>
          </a:xfrm>
          <a:custGeom>
            <a:avLst/>
            <a:gdLst/>
            <a:ahLst/>
            <a:cxnLst/>
            <a:rect l="l" t="t" r="r" b="b"/>
            <a:pathLst>
              <a:path w="1816989" h="237782">
                <a:moveTo>
                  <a:pt x="0" y="0"/>
                </a:moveTo>
                <a:lnTo>
                  <a:pt x="1816989" y="0"/>
                </a:lnTo>
                <a:lnTo>
                  <a:pt x="1816989" y="237782"/>
                </a:lnTo>
                <a:lnTo>
                  <a:pt x="0" y="237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6310246" y="5749423"/>
            <a:ext cx="509359" cy="491023"/>
          </a:xfrm>
          <a:custGeom>
            <a:avLst/>
            <a:gdLst/>
            <a:ahLst/>
            <a:cxnLst/>
            <a:rect l="l" t="t" r="r" b="b"/>
            <a:pathLst>
              <a:path w="509359" h="491023">
                <a:moveTo>
                  <a:pt x="0" y="0"/>
                </a:moveTo>
                <a:lnTo>
                  <a:pt x="509359" y="0"/>
                </a:lnTo>
                <a:lnTo>
                  <a:pt x="509359" y="491024"/>
                </a:lnTo>
                <a:lnTo>
                  <a:pt x="0" y="49102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5954268" y="2005584"/>
            <a:ext cx="589026" cy="480822"/>
          </a:xfrm>
          <a:custGeom>
            <a:avLst/>
            <a:gdLst/>
            <a:ahLst/>
            <a:cxnLst/>
            <a:rect l="l" t="t" r="r" b="b"/>
            <a:pathLst>
              <a:path w="589026" h="480822">
                <a:moveTo>
                  <a:pt x="0" y="0"/>
                </a:moveTo>
                <a:lnTo>
                  <a:pt x="589026" y="0"/>
                </a:lnTo>
                <a:lnTo>
                  <a:pt x="589026" y="480822"/>
                </a:lnTo>
                <a:lnTo>
                  <a:pt x="0" y="480822"/>
                </a:lnTo>
                <a:lnTo>
                  <a:pt x="0" y="0"/>
                </a:lnTo>
                <a:close/>
              </a:path>
            </a:pathLst>
          </a:custGeom>
          <a:blipFill>
            <a:blip r:embed="rId19"/>
            <a:stretch>
              <a:fillRect/>
            </a:stretch>
          </a:blipFill>
        </p:spPr>
        <p:txBody>
          <a:bodyPr/>
          <a:lstStyle/>
          <a:p>
            <a:endParaRPr lang="en-US"/>
          </a:p>
        </p:txBody>
      </p:sp>
      <p:sp>
        <p:nvSpPr>
          <p:cNvPr id="18" name="Freeform 18"/>
          <p:cNvSpPr/>
          <p:nvPr/>
        </p:nvSpPr>
        <p:spPr>
          <a:xfrm>
            <a:off x="747789" y="1991230"/>
            <a:ext cx="1647825" cy="409575"/>
          </a:xfrm>
          <a:custGeom>
            <a:avLst/>
            <a:gdLst/>
            <a:ahLst/>
            <a:cxnLst/>
            <a:rect l="l" t="t" r="r" b="b"/>
            <a:pathLst>
              <a:path w="1647825" h="409575">
                <a:moveTo>
                  <a:pt x="0" y="0"/>
                </a:moveTo>
                <a:lnTo>
                  <a:pt x="1647825" y="0"/>
                </a:lnTo>
                <a:lnTo>
                  <a:pt x="1647825" y="409575"/>
                </a:lnTo>
                <a:lnTo>
                  <a:pt x="0" y="409575"/>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3" name="TextBox 23"/>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4" name="TextBox 24"/>
          <p:cNvSpPr txBox="1"/>
          <p:nvPr/>
        </p:nvSpPr>
        <p:spPr>
          <a:xfrm>
            <a:off x="1426464" y="1476375"/>
            <a:ext cx="523427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thẻ button , css phần hover lên nút </a:t>
            </a:r>
          </a:p>
        </p:txBody>
      </p:sp>
      <p:sp>
        <p:nvSpPr>
          <p:cNvPr id="25" name="TextBox 25"/>
          <p:cNvSpPr txBox="1"/>
          <p:nvPr/>
        </p:nvSpPr>
        <p:spPr>
          <a:xfrm>
            <a:off x="6092314" y="2670562"/>
            <a:ext cx="5873848" cy="12139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a:t>
            </a:r>
            <a:r>
              <a:rPr lang="en-US" sz="2004" i="1" spc="28">
                <a:solidFill>
                  <a:srgbClr val="F117D7"/>
                </a:solidFill>
                <a:latin typeface="IBM Plex Sans Condensed Italics"/>
                <a:ea typeface="IBM Plex Sans Condensed Italics"/>
                <a:cs typeface="IBM Plex Sans Condensed Italics"/>
                <a:sym typeface="IBM Plex Sans Condensed Italics"/>
              </a:rPr>
              <a:t>&amp;</a:t>
            </a:r>
            <a:r>
              <a:rPr lang="en-US" sz="2004" i="1" spc="28">
                <a:solidFill>
                  <a:srgbClr val="000000"/>
                </a:solidFill>
                <a:latin typeface="IBM Plex Sans Condensed Italics"/>
                <a:ea typeface="IBM Plex Sans Condensed Italics"/>
                <a:cs typeface="IBM Plex Sans Condensed Italics"/>
                <a:sym typeface="IBM Plex Sans Condensed Italics"/>
              </a:rPr>
              <a:t>` để viết nested selector (img, h1... bên trong component). -Dùng </a:t>
            </a:r>
            <a:r>
              <a:rPr lang="en-US" sz="2004" i="1" spc="28">
                <a:solidFill>
                  <a:srgbClr val="F117D7"/>
                </a:solidFill>
                <a:latin typeface="IBM Plex Sans Condensed Italics"/>
                <a:ea typeface="IBM Plex Sans Condensed Italics"/>
                <a:cs typeface="IBM Plex Sans Condensed Italics"/>
                <a:sym typeface="IBM Plex Sans Condensed Italics"/>
              </a:rPr>
              <a:t>`&amp;:hover</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`&amp;:focus</a:t>
            </a:r>
            <a:r>
              <a:rPr lang="en-US" sz="2004" i="1" spc="28">
                <a:solidFill>
                  <a:srgbClr val="000000"/>
                </a:solidFill>
                <a:latin typeface="IBM Plex Sans Condensed Italics"/>
                <a:ea typeface="IBM Plex Sans Condensed Italics"/>
                <a:cs typeface="IBM Plex Sans Condensed Italics"/>
                <a:sym typeface="IBM Plex Sans Condensed Italics"/>
              </a:rPr>
              <a:t>` cho </a:t>
            </a:r>
            <a:r>
              <a:rPr lang="en-US" sz="2004" i="1" spc="28">
                <a:solidFill>
                  <a:srgbClr val="F117D7"/>
                </a:solidFill>
                <a:latin typeface="IBM Plex Sans Condensed Italics"/>
                <a:ea typeface="IBM Plex Sans Condensed Italics"/>
                <a:cs typeface="IBM Plex Sans Condensed Italics"/>
                <a:sym typeface="IBM Plex Sans Condensed Italics"/>
              </a:rPr>
              <a:t>pseudo selectors</a:t>
            </a:r>
            <a:r>
              <a:rPr lang="en-US" sz="2004" i="1" spc="28">
                <a:solidFill>
                  <a:srgbClr val="000000"/>
                </a:solidFill>
                <a:latin typeface="IBM Plex Sans Condensed Italics"/>
                <a:ea typeface="IBM Plex Sans Condensed Italics"/>
                <a:cs typeface="IBM Plex Sans Condensed Italics"/>
                <a:sym typeface="IBM Plex Sans Condensed Italics"/>
              </a:rPr>
              <a:t>. -Dùng </a:t>
            </a:r>
            <a:r>
              <a:rPr lang="en-US" sz="2004" i="1" spc="28">
                <a:solidFill>
                  <a:srgbClr val="F117D7"/>
                </a:solidFill>
                <a:latin typeface="IBM Plex Sans Condensed Italics"/>
                <a:ea typeface="IBM Plex Sans Condensed Italics"/>
                <a:cs typeface="IBM Plex Sans Condensed Italics"/>
                <a:sym typeface="IBM Plex Sans Condensed Italics"/>
              </a:rPr>
              <a:t>media queries.</a:t>
            </a:r>
          </a:p>
        </p:txBody>
      </p:sp>
      <p:sp>
        <p:nvSpPr>
          <p:cNvPr id="26" name="TextBox 26"/>
          <p:cNvSpPr txBox="1"/>
          <p:nvPr/>
        </p:nvSpPr>
        <p:spPr>
          <a:xfrm>
            <a:off x="6459598" y="2033140"/>
            <a:ext cx="884653" cy="339090"/>
          </a:xfrm>
          <a:prstGeom prst="rect">
            <a:avLst/>
          </a:prstGeom>
        </p:spPr>
        <p:txBody>
          <a:bodyPr lIns="0" tIns="0" rIns="0" bIns="0" rtlCol="0" anchor="t">
            <a:spAutoFit/>
          </a:bodyPr>
          <a:lstStyle/>
          <a:p>
            <a:pPr algn="l">
              <a:lnSpc>
                <a:spcPts val="2520"/>
              </a:lnSpc>
            </a:pPr>
            <a:r>
              <a:rPr lang="en-US" sz="1800">
                <a:solidFill>
                  <a:srgbClr val="000000"/>
                </a:solidFill>
                <a:latin typeface="Calibri (MS)"/>
                <a:ea typeface="Calibri (MS)"/>
                <a:cs typeface="Calibri (MS)"/>
                <a:sym typeface="Calibri (MS)"/>
              </a:rPr>
              <a:t>Tổng kết: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1783" y="2070230"/>
            <a:ext cx="2962275" cy="542925"/>
          </a:xfrm>
          <a:custGeom>
            <a:avLst/>
            <a:gdLst/>
            <a:ahLst/>
            <a:cxnLst/>
            <a:rect l="l" t="t" r="r" b="b"/>
            <a:pathLst>
              <a:path w="2962275" h="542925">
                <a:moveTo>
                  <a:pt x="0" y="0"/>
                </a:moveTo>
                <a:lnTo>
                  <a:pt x="2962275" y="0"/>
                </a:lnTo>
                <a:lnTo>
                  <a:pt x="2962275" y="542925"/>
                </a:lnTo>
                <a:lnTo>
                  <a:pt x="0" y="5429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11783" y="2753363"/>
            <a:ext cx="10491721" cy="2740914"/>
          </a:xfrm>
          <a:custGeom>
            <a:avLst/>
            <a:gdLst/>
            <a:ahLst/>
            <a:cxnLst/>
            <a:rect l="l" t="t" r="r" b="b"/>
            <a:pathLst>
              <a:path w="10491721" h="2740914">
                <a:moveTo>
                  <a:pt x="0" y="0"/>
                </a:moveTo>
                <a:lnTo>
                  <a:pt x="10491721" y="0"/>
                </a:lnTo>
                <a:lnTo>
                  <a:pt x="10491721" y="2740914"/>
                </a:lnTo>
                <a:lnTo>
                  <a:pt x="0" y="274091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17266" y="879053"/>
            <a:ext cx="14714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CodeSandbox</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968350" y="155692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40764" y="5883516"/>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883664" y="5991054"/>
            <a:ext cx="6608893"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Không cần cài đặt </a:t>
            </a:r>
            <a:r>
              <a:rPr lang="en-US" sz="2004" i="1" spc="28">
                <a:solidFill>
                  <a:srgbClr val="000000"/>
                </a:solidFill>
                <a:latin typeface="IBM Plex Sans Condensed Italics"/>
                <a:ea typeface="IBM Plex Sans Condensed Italics"/>
                <a:cs typeface="IBM Plex Sans Condensed Italics"/>
                <a:sym typeface="IBM Plex Sans Condensed Italics"/>
              </a:rPr>
              <a:t>phần mềm hay công cụ nào. Các bạn có thể thực hành </a:t>
            </a:r>
            <a:r>
              <a:rPr lang="en-US" sz="2004" i="1" spc="28">
                <a:solidFill>
                  <a:srgbClr val="F117D7"/>
                </a:solidFill>
                <a:latin typeface="IBM Plex Sans Condensed Italics"/>
                <a:ea typeface="IBM Plex Sans Condensed Italics"/>
                <a:cs typeface="IBM Plex Sans Condensed Italics"/>
                <a:sym typeface="IBM Plex Sans Condensed Italics"/>
              </a:rPr>
              <a:t>code react trực tiếp trên trình duyệt</a:t>
            </a:r>
          </a:p>
        </p:txBody>
      </p:sp>
      <p:sp>
        <p:nvSpPr>
          <p:cNvPr id="21" name="TextBox 21"/>
          <p:cNvSpPr txBox="1"/>
          <p:nvPr/>
        </p:nvSpPr>
        <p:spPr>
          <a:xfrm>
            <a:off x="1311278" y="1661979"/>
            <a:ext cx="7696752"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một dự án React mới trên CodeSandbox –</a:t>
            </a:r>
            <a:r>
              <a:rPr lang="en-US" sz="2004" i="1" spc="28">
                <a:solidFill>
                  <a:srgbClr val="FF0000"/>
                </a:solidFill>
                <a:latin typeface="IBM Plex Sans Condensed Italics"/>
                <a:ea typeface="IBM Plex Sans Condensed Italics"/>
                <a:cs typeface="IBM Plex Sans Condensed Italics"/>
                <a:sym typeface="IBM Plex Sans Condensed Italics"/>
              </a:rPr>
              <a:t>Đăng ký tài khoản free </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2" name="TextBox 22"/>
          <p:cNvSpPr txBox="1"/>
          <p:nvPr/>
        </p:nvSpPr>
        <p:spPr>
          <a:xfrm>
            <a:off x="1083259" y="5530377"/>
            <a:ext cx="231581"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426464" y="5636485"/>
            <a:ext cx="6699952" cy="348129"/>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CodeSandbox</a:t>
            </a:r>
            <a:r>
              <a:rPr lang="en-US" sz="2006" i="1" spc="28">
                <a:solidFill>
                  <a:srgbClr val="000000"/>
                </a:solidFill>
                <a:latin typeface="IBM Plex Sans Condensed Italics"/>
                <a:ea typeface="IBM Plex Sans Condensed Italics"/>
                <a:cs typeface="IBM Plex Sans Condensed Italics"/>
                <a:sym typeface="IBM Plex Sans Condensed Italics"/>
              </a:rPr>
              <a:t>cung cấp môi trường </a:t>
            </a:r>
            <a:r>
              <a:rPr lang="en-US" sz="2006" i="1" spc="28">
                <a:solidFill>
                  <a:srgbClr val="F117D7"/>
                </a:solidFill>
                <a:latin typeface="IBM Plex Sans Condensed Italics"/>
                <a:ea typeface="IBM Plex Sans Condensed Italics"/>
                <a:cs typeface="IBM Plex Sans Condensed Italics"/>
                <a:sym typeface="IBM Plex Sans Condensed Italics"/>
              </a:rPr>
              <a:t>lập trình React trực tuyến</a:t>
            </a:r>
            <a:r>
              <a:rPr lang="en-US" sz="2006"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819020" y="5396970"/>
            <a:ext cx="836295" cy="740921"/>
          </a:xfrm>
          <a:custGeom>
            <a:avLst/>
            <a:gdLst/>
            <a:ahLst/>
            <a:cxnLst/>
            <a:rect l="l" t="t" r="r" b="b"/>
            <a:pathLst>
              <a:path w="836295" h="740921">
                <a:moveTo>
                  <a:pt x="0" y="0"/>
                </a:moveTo>
                <a:lnTo>
                  <a:pt x="836295" y="0"/>
                </a:lnTo>
                <a:lnTo>
                  <a:pt x="836295" y="740921"/>
                </a:lnTo>
                <a:lnTo>
                  <a:pt x="0" y="740921"/>
                </a:lnTo>
                <a:lnTo>
                  <a:pt x="0" y="0"/>
                </a:lnTo>
                <a:close/>
              </a:path>
            </a:pathLst>
          </a:custGeom>
          <a:blipFill>
            <a:blip r:embed="rId2"/>
            <a:stretch>
              <a:fillRect/>
            </a:stretch>
          </a:blipFill>
        </p:spPr>
        <p:txBody>
          <a:bodyPr/>
          <a:lstStyle/>
          <a:p>
            <a:endParaRPr lang="en-US"/>
          </a:p>
        </p:txBody>
      </p:sp>
      <p:grpSp>
        <p:nvGrpSpPr>
          <p:cNvPr id="4" name="Group 4"/>
          <p:cNvGrpSpPr>
            <a:grpSpLocks noChangeAspect="1"/>
          </p:cNvGrpSpPr>
          <p:nvPr/>
        </p:nvGrpSpPr>
        <p:grpSpPr>
          <a:xfrm>
            <a:off x="1202436" y="886978"/>
            <a:ext cx="3315462" cy="470144"/>
            <a:chOff x="0" y="0"/>
            <a:chExt cx="4420616" cy="626859"/>
          </a:xfrm>
        </p:grpSpPr>
        <p:sp>
          <p:nvSpPr>
            <p:cNvPr id="5" name="Freeform 5"/>
            <p:cNvSpPr/>
            <p:nvPr/>
          </p:nvSpPr>
          <p:spPr>
            <a:xfrm>
              <a:off x="0" y="0"/>
              <a:ext cx="4420616" cy="626745"/>
            </a:xfrm>
            <a:custGeom>
              <a:avLst/>
              <a:gdLst/>
              <a:ahLst/>
              <a:cxnLst/>
              <a:rect l="l" t="t" r="r" b="b"/>
              <a:pathLst>
                <a:path w="4420616" h="626745">
                  <a:moveTo>
                    <a:pt x="4308094" y="0"/>
                  </a:moveTo>
                  <a:cubicBezTo>
                    <a:pt x="4310507" y="8763"/>
                    <a:pt x="4311904" y="18034"/>
                    <a:pt x="4311904" y="27559"/>
                  </a:cubicBezTo>
                  <a:lnTo>
                    <a:pt x="4311904" y="433959"/>
                  </a:lnTo>
                  <a:cubicBezTo>
                    <a:pt x="4311904" y="490220"/>
                    <a:pt x="4266311" y="535559"/>
                    <a:pt x="4210304" y="535559"/>
                  </a:cubicBezTo>
                  <a:lnTo>
                    <a:pt x="9906" y="535559"/>
                  </a:lnTo>
                  <a:cubicBezTo>
                    <a:pt x="6604" y="535559"/>
                    <a:pt x="3302" y="535432"/>
                    <a:pt x="0" y="535051"/>
                  </a:cubicBezTo>
                  <a:lnTo>
                    <a:pt x="0" y="535051"/>
                  </a:lnTo>
                  <a:lnTo>
                    <a:pt x="0" y="626745"/>
                  </a:lnTo>
                  <a:lnTo>
                    <a:pt x="4420616" y="626745"/>
                  </a:lnTo>
                  <a:lnTo>
                    <a:pt x="4420616" y="0"/>
                  </a:lnTo>
                  <a:close/>
                </a:path>
              </a:pathLst>
            </a:custGeom>
            <a:blipFill>
              <a:blip r:embed="rId3"/>
              <a:stretch>
                <a:fillRect b="-18"/>
              </a:stretch>
            </a:blipFill>
          </p:spPr>
          <p:txBody>
            <a:bodyPr/>
            <a:lstStyle/>
            <a:p>
              <a:endParaRPr lang="en-US"/>
            </a:p>
          </p:txBody>
        </p:sp>
      </p:grpSp>
      <p:sp>
        <p:nvSpPr>
          <p:cNvPr id="6" name="Freeform 6"/>
          <p:cNvSpPr/>
          <p:nvPr/>
        </p:nvSpPr>
        <p:spPr>
          <a:xfrm>
            <a:off x="1054103" y="749303"/>
            <a:ext cx="3454403" cy="609600"/>
          </a:xfrm>
          <a:custGeom>
            <a:avLst/>
            <a:gdLst/>
            <a:ahLst/>
            <a:cxnLst/>
            <a:rect l="l" t="t" r="r" b="b"/>
            <a:pathLst>
              <a:path w="3454403" h="609600">
                <a:moveTo>
                  <a:pt x="0" y="0"/>
                </a:moveTo>
                <a:lnTo>
                  <a:pt x="3454403" y="0"/>
                </a:lnTo>
                <a:lnTo>
                  <a:pt x="3454403" y="609600"/>
                </a:lnTo>
                <a:lnTo>
                  <a:pt x="0" y="609600"/>
                </a:lnTo>
                <a:lnTo>
                  <a:pt x="0" y="0"/>
                </a:lnTo>
                <a:close/>
              </a:path>
            </a:pathLst>
          </a:custGeom>
          <a:blipFill>
            <a:blip r:embed="rId4"/>
            <a:stretch>
              <a:fillRect/>
            </a:stretch>
          </a:blipFill>
        </p:spPr>
        <p:txBody>
          <a:bodyPr/>
          <a:lstStyle/>
          <a:p>
            <a:endParaRPr lang="en-US"/>
          </a:p>
        </p:txBody>
      </p:sp>
      <p:grpSp>
        <p:nvGrpSpPr>
          <p:cNvPr id="7" name="Group 7"/>
          <p:cNvGrpSpPr>
            <a:grpSpLocks noChangeAspect="1"/>
          </p:cNvGrpSpPr>
          <p:nvPr/>
        </p:nvGrpSpPr>
        <p:grpSpPr>
          <a:xfrm>
            <a:off x="733044" y="731520"/>
            <a:ext cx="721614" cy="721614"/>
            <a:chOff x="0" y="0"/>
            <a:chExt cx="962152" cy="962152"/>
          </a:xfrm>
        </p:grpSpPr>
        <p:sp>
          <p:nvSpPr>
            <p:cNvPr id="8" name="Freeform 8"/>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13" name="Freeform 13"/>
          <p:cNvSpPr/>
          <p:nvPr/>
        </p:nvSpPr>
        <p:spPr>
          <a:xfrm>
            <a:off x="982266" y="3957266"/>
            <a:ext cx="4221223" cy="372666"/>
          </a:xfrm>
          <a:custGeom>
            <a:avLst/>
            <a:gdLst/>
            <a:ahLst/>
            <a:cxnLst/>
            <a:rect l="l" t="t" r="r" b="b"/>
            <a:pathLst>
              <a:path w="4221223" h="372666">
                <a:moveTo>
                  <a:pt x="0" y="0"/>
                </a:moveTo>
                <a:lnTo>
                  <a:pt x="4221222" y="0"/>
                </a:lnTo>
                <a:lnTo>
                  <a:pt x="4221222" y="372666"/>
                </a:lnTo>
                <a:lnTo>
                  <a:pt x="0" y="372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726872"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8"/>
            <a:stretch>
              <a:fillRect/>
            </a:stretch>
          </a:blipFill>
        </p:spPr>
        <p:txBody>
          <a:bodyPr/>
          <a:lstStyle/>
          <a:p>
            <a:endParaRPr lang="en-US"/>
          </a:p>
        </p:txBody>
      </p:sp>
      <p:sp>
        <p:nvSpPr>
          <p:cNvPr id="15" name="Freeform 15"/>
          <p:cNvSpPr/>
          <p:nvPr/>
        </p:nvSpPr>
        <p:spPr>
          <a:xfrm>
            <a:off x="1602991" y="5218366"/>
            <a:ext cx="853678" cy="1060923"/>
          </a:xfrm>
          <a:custGeom>
            <a:avLst/>
            <a:gdLst/>
            <a:ahLst/>
            <a:cxnLst/>
            <a:rect l="l" t="t" r="r" b="b"/>
            <a:pathLst>
              <a:path w="853678" h="1060923">
                <a:moveTo>
                  <a:pt x="0" y="0"/>
                </a:moveTo>
                <a:lnTo>
                  <a:pt x="853678" y="0"/>
                </a:lnTo>
                <a:lnTo>
                  <a:pt x="853678" y="1060924"/>
                </a:lnTo>
                <a:lnTo>
                  <a:pt x="0" y="1060924"/>
                </a:lnTo>
                <a:lnTo>
                  <a:pt x="0" y="0"/>
                </a:lnTo>
                <a:close/>
              </a:path>
            </a:pathLst>
          </a:custGeom>
          <a:blipFill>
            <a:blip r:embed="rId9"/>
            <a:stretch>
              <a:fillRect/>
            </a:stretch>
          </a:blipFill>
        </p:spPr>
        <p:txBody>
          <a:bodyPr/>
          <a:lstStyle/>
          <a:p>
            <a:endParaRPr lang="en-US"/>
          </a:p>
        </p:txBody>
      </p:sp>
      <p:sp>
        <p:nvSpPr>
          <p:cNvPr id="16" name="Freeform 16"/>
          <p:cNvSpPr/>
          <p:nvPr/>
        </p:nvSpPr>
        <p:spPr>
          <a:xfrm>
            <a:off x="2947921"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1802254" y="6246066"/>
            <a:ext cx="1215457" cy="451647"/>
          </a:xfrm>
          <a:custGeom>
            <a:avLst/>
            <a:gdLst/>
            <a:ahLst/>
            <a:cxnLst/>
            <a:rect l="l" t="t" r="r" b="b"/>
            <a:pathLst>
              <a:path w="1215457" h="451647">
                <a:moveTo>
                  <a:pt x="0" y="0"/>
                </a:moveTo>
                <a:lnTo>
                  <a:pt x="1215456" y="0"/>
                </a:lnTo>
                <a:lnTo>
                  <a:pt x="1215456" y="451647"/>
                </a:lnTo>
                <a:lnTo>
                  <a:pt x="0" y="4516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787331" y="5392645"/>
            <a:ext cx="882253" cy="759524"/>
          </a:xfrm>
          <a:custGeom>
            <a:avLst/>
            <a:gdLst/>
            <a:ahLst/>
            <a:cxnLst/>
            <a:rect l="l" t="t" r="r" b="b"/>
            <a:pathLst>
              <a:path w="882253" h="759524">
                <a:moveTo>
                  <a:pt x="0" y="0"/>
                </a:moveTo>
                <a:lnTo>
                  <a:pt x="882253" y="0"/>
                </a:lnTo>
                <a:lnTo>
                  <a:pt x="882253" y="759524"/>
                </a:lnTo>
                <a:lnTo>
                  <a:pt x="0" y="7595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Freeform 19"/>
          <p:cNvSpPr/>
          <p:nvPr/>
        </p:nvSpPr>
        <p:spPr>
          <a:xfrm>
            <a:off x="5893946" y="1483243"/>
            <a:ext cx="6117974" cy="4234815"/>
          </a:xfrm>
          <a:custGeom>
            <a:avLst/>
            <a:gdLst/>
            <a:ahLst/>
            <a:cxnLst/>
            <a:rect l="l" t="t" r="r" b="b"/>
            <a:pathLst>
              <a:path w="6117974" h="4234815">
                <a:moveTo>
                  <a:pt x="0" y="0"/>
                </a:moveTo>
                <a:lnTo>
                  <a:pt x="6117974" y="0"/>
                </a:lnTo>
                <a:lnTo>
                  <a:pt x="6117974" y="4234815"/>
                </a:lnTo>
                <a:lnTo>
                  <a:pt x="0" y="4234815"/>
                </a:lnTo>
                <a:lnTo>
                  <a:pt x="0" y="0"/>
                </a:lnTo>
                <a:close/>
              </a:path>
            </a:pathLst>
          </a:custGeom>
          <a:blipFill>
            <a:blip r:embed="rId15"/>
            <a:stretch>
              <a:fillRect/>
            </a:stretch>
          </a:blipFill>
        </p:spPr>
        <p:txBody>
          <a:bodyPr/>
          <a:lstStyle/>
          <a:p>
            <a:endParaRPr lang="en-US"/>
          </a:p>
        </p:txBody>
      </p:sp>
      <p:sp>
        <p:nvSpPr>
          <p:cNvPr id="20" name="TextBox 20"/>
          <p:cNvSpPr txBox="1"/>
          <p:nvPr/>
        </p:nvSpPr>
        <p:spPr>
          <a:xfrm>
            <a:off x="2302507" y="862289"/>
            <a:ext cx="10669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Welcome </a:t>
            </a:r>
          </a:p>
        </p:txBody>
      </p:sp>
      <p:sp>
        <p:nvSpPr>
          <p:cNvPr id="21" name="TextBox 21"/>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0</a:t>
            </a:r>
          </a:p>
        </p:txBody>
      </p:sp>
      <p:sp>
        <p:nvSpPr>
          <p:cNvPr id="24" name="TextBox 24"/>
          <p:cNvSpPr txBox="1"/>
          <p:nvPr/>
        </p:nvSpPr>
        <p:spPr>
          <a:xfrm>
            <a:off x="1083259" y="1364161"/>
            <a:ext cx="207759" cy="307267"/>
          </a:xfrm>
          <a:prstGeom prst="rect">
            <a:avLst/>
          </a:prstGeom>
        </p:spPr>
        <p:txBody>
          <a:bodyPr lIns="0" tIns="0" rIns="0" bIns="0" rtlCol="0" anchor="t">
            <a:spAutoFit/>
          </a:bodyPr>
          <a:lstStyle/>
          <a:p>
            <a:pPr algn="l">
              <a:lnSpc>
                <a:spcPts val="2520"/>
              </a:lnSpc>
            </a:pPr>
            <a:r>
              <a:rPr lang="en-US" sz="1800" spc="10">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285999" y="1445771"/>
            <a:ext cx="3143650" cy="339090"/>
          </a:xfrm>
          <a:prstGeom prst="rect">
            <a:avLst/>
          </a:prstGeom>
        </p:spPr>
        <p:txBody>
          <a:bodyPr lIns="0" tIns="0" rIns="0" bIns="0" rtlCol="0" anchor="t">
            <a:spAutoFit/>
          </a:bodyPr>
          <a:lstStyle/>
          <a:p>
            <a:pPr algn="l">
              <a:lnSpc>
                <a:spcPts val="2520"/>
              </a:lnSpc>
            </a:pPr>
            <a:r>
              <a:rPr lang="en-US" sz="1800" b="1">
                <a:solidFill>
                  <a:srgbClr val="000000"/>
                </a:solidFill>
                <a:latin typeface="Calibri (MS) Bold"/>
                <a:ea typeface="Calibri (MS) Bold"/>
                <a:cs typeface="Calibri (MS) Bold"/>
                <a:sym typeface="Calibri (MS) Bold"/>
              </a:rPr>
              <a:t>Các seri đã ra mắt trên </a:t>
            </a:r>
            <a:r>
              <a:rPr lang="en-US" sz="1800" b="1" i="1">
                <a:solidFill>
                  <a:srgbClr val="CC00FF"/>
                </a:solidFill>
                <a:latin typeface="Calibri (MS) Bold Italics"/>
                <a:ea typeface="Calibri (MS) Bold Italics"/>
                <a:cs typeface="Calibri (MS) Bold Italics"/>
                <a:sym typeface="Calibri (MS) Bold Italics"/>
              </a:rPr>
              <a:t>tuhoc.cc :</a:t>
            </a:r>
          </a:p>
        </p:txBody>
      </p:sp>
      <p:sp>
        <p:nvSpPr>
          <p:cNvPr id="26" name="TextBox 26"/>
          <p:cNvSpPr txBox="1"/>
          <p:nvPr/>
        </p:nvSpPr>
        <p:spPr>
          <a:xfrm>
            <a:off x="1083259" y="1779394"/>
            <a:ext cx="174955" cy="136712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1. 2. 3. 4. 5.</a:t>
            </a:r>
          </a:p>
        </p:txBody>
      </p:sp>
      <p:sp>
        <p:nvSpPr>
          <p:cNvPr id="27" name="TextBox 27"/>
          <p:cNvSpPr txBox="1"/>
          <p:nvPr/>
        </p:nvSpPr>
        <p:spPr>
          <a:xfrm>
            <a:off x="1482852" y="1779394"/>
            <a:ext cx="834523"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Csharp: </a:t>
            </a:r>
          </a:p>
        </p:txBody>
      </p:sp>
      <p:sp>
        <p:nvSpPr>
          <p:cNvPr id="28" name="TextBox 28"/>
          <p:cNvSpPr txBox="1"/>
          <p:nvPr/>
        </p:nvSpPr>
        <p:spPr>
          <a:xfrm>
            <a:off x="2968752" y="1779394"/>
            <a:ext cx="2157308" cy="269586"/>
          </a:xfrm>
          <a:prstGeom prst="rect">
            <a:avLst/>
          </a:prstGeom>
        </p:spPr>
        <p:txBody>
          <a:bodyPr lIns="0" tIns="0" rIns="0" bIns="0" rtlCol="0" anchor="t">
            <a:spAutoFit/>
          </a:bodyPr>
          <a:lstStyle/>
          <a:p>
            <a:pPr algn="l">
              <a:lnSpc>
                <a:spcPts val="2160"/>
              </a:lnSpc>
            </a:pPr>
            <a:r>
              <a:rPr lang="en-US" sz="1800" i="1" spc="25">
                <a:solidFill>
                  <a:srgbClr val="0000CC"/>
                </a:solidFill>
                <a:latin typeface="IBM Plex Sans Condensed Italics"/>
                <a:ea typeface="IBM Plex Sans Condensed Italics"/>
                <a:cs typeface="IBM Plex Sans Condensed Italics"/>
                <a:sym typeface="IBM Plex Sans Condensed Italics"/>
              </a:rPr>
              <a:t>http:// csharp.tuhoc.cc</a:t>
            </a:r>
          </a:p>
        </p:txBody>
      </p:sp>
      <p:sp>
        <p:nvSpPr>
          <p:cNvPr id="29" name="TextBox 29"/>
          <p:cNvSpPr txBox="1"/>
          <p:nvPr/>
        </p:nvSpPr>
        <p:spPr>
          <a:xfrm>
            <a:off x="1426464" y="2053714"/>
            <a:ext cx="3668182" cy="269586"/>
          </a:xfrm>
          <a:prstGeom prst="rect">
            <a:avLst/>
          </a:prstGeom>
        </p:spPr>
        <p:txBody>
          <a:bodyPr lIns="0" tIns="0" rIns="0" bIns="0" rtlCol="0" anchor="t">
            <a:spAutoFit/>
          </a:bodyPr>
          <a:lstStyle/>
          <a:p>
            <a:pPr algn="l">
              <a:lnSpc>
                <a:spcPts val="2160"/>
              </a:lnSpc>
            </a:pPr>
            <a:r>
              <a:rPr lang="en-US" sz="1800" i="1" spc="25" dirty="0">
                <a:solidFill>
                  <a:srgbClr val="000000"/>
                </a:solidFill>
                <a:latin typeface="IBM Plex Sans Condensed Italics"/>
                <a:ea typeface="IBM Plex Sans Condensed Italics"/>
                <a:cs typeface="IBM Plex Sans Condensed Italics"/>
                <a:sym typeface="IBM Plex Sans Condensed Italics"/>
              </a:rPr>
              <a:t>Android </a:t>
            </a:r>
            <a:r>
              <a:rPr lang="en-US" sz="1800" i="1" spc="25" dirty="0" err="1">
                <a:solidFill>
                  <a:srgbClr val="000000"/>
                </a:solidFill>
                <a:latin typeface="IBM Plex Sans Condensed Italics"/>
                <a:ea typeface="IBM Plex Sans Condensed Italics"/>
                <a:cs typeface="IBM Plex Sans Condensed Italics"/>
                <a:sym typeface="IBM Plex Sans Condensed Italics"/>
              </a:rPr>
              <a:t>kotlin</a:t>
            </a:r>
            <a:r>
              <a:rPr lang="en-US" sz="1800" i="1" spc="25" dirty="0">
                <a:solidFill>
                  <a:srgbClr val="000000"/>
                </a:solidFill>
                <a:latin typeface="IBM Plex Sans Condensed Italics"/>
                <a:ea typeface="IBM Plex Sans Condensed Italics"/>
                <a:cs typeface="IBM Plex Sans Condensed Italics"/>
                <a:sym typeface="IBM Plex Sans Condensed Italics"/>
              </a:rPr>
              <a:t>: </a:t>
            </a:r>
            <a:r>
              <a:rPr lang="en-US" sz="1800" i="1" spc="25" dirty="0">
                <a:solidFill>
                  <a:srgbClr val="0000CC"/>
                </a:solidFill>
                <a:latin typeface="IBM Plex Sans Condensed Italics"/>
                <a:ea typeface="IBM Plex Sans Condensed Italics"/>
                <a:cs typeface="IBM Plex Sans Condensed Italics"/>
                <a:sym typeface="IBM Plex Sans Condensed Italics"/>
              </a:rPr>
              <a:t>http:// kotlin.tuhoc.cc</a:t>
            </a:r>
          </a:p>
        </p:txBody>
      </p:sp>
      <p:sp>
        <p:nvSpPr>
          <p:cNvPr id="30" name="TextBox 30"/>
          <p:cNvSpPr txBox="1"/>
          <p:nvPr/>
        </p:nvSpPr>
        <p:spPr>
          <a:xfrm>
            <a:off x="1426464" y="2327748"/>
            <a:ext cx="880691" cy="818779"/>
          </a:xfrm>
          <a:prstGeom prst="rect">
            <a:avLst/>
          </a:prstGeom>
        </p:spPr>
        <p:txBody>
          <a:bodyPr lIns="0" tIns="0" rIns="0" bIns="0" rtlCol="0" anchor="t">
            <a:spAutoFit/>
          </a:bodyPr>
          <a:lstStyle/>
          <a:p>
            <a:pPr algn="l">
              <a:lnSpc>
                <a:spcPts val="2162"/>
              </a:lnSpc>
            </a:pPr>
            <a:r>
              <a:rPr lang="en-US" sz="1802" i="1" spc="25">
                <a:solidFill>
                  <a:srgbClr val="000000"/>
                </a:solidFill>
                <a:latin typeface="IBM Plex Sans Condensed Italics"/>
                <a:ea typeface="IBM Plex Sans Condensed Italics"/>
                <a:cs typeface="IBM Plex Sans Condensed Italics"/>
                <a:sym typeface="IBM Plex Sans Condensed Italics"/>
              </a:rPr>
              <a:t>Python</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Java</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C ++</a:t>
            </a:r>
            <a:r>
              <a:rPr lang="en-US" sz="1802" i="1" spc="25">
                <a:solidFill>
                  <a:srgbClr val="0000CC"/>
                </a:solidFill>
                <a:latin typeface="IBM Plex Sans Condensed Italics"/>
                <a:ea typeface="IBM Plex Sans Condensed Italics"/>
                <a:cs typeface="IBM Plex Sans Condensed Italics"/>
                <a:sym typeface="IBM Plex Sans Condensed Italics"/>
              </a:rPr>
              <a:t>: </a:t>
            </a:r>
          </a:p>
        </p:txBody>
      </p:sp>
      <p:sp>
        <p:nvSpPr>
          <p:cNvPr id="31" name="TextBox 31"/>
          <p:cNvSpPr txBox="1"/>
          <p:nvPr/>
        </p:nvSpPr>
        <p:spPr>
          <a:xfrm>
            <a:off x="2968752" y="2327748"/>
            <a:ext cx="2171624" cy="818779"/>
          </a:xfrm>
          <a:prstGeom prst="rect">
            <a:avLst/>
          </a:prstGeom>
        </p:spPr>
        <p:txBody>
          <a:bodyPr lIns="0" tIns="0" rIns="0" bIns="0" rtlCol="0" anchor="t">
            <a:spAutoFit/>
          </a:bodyPr>
          <a:lstStyle/>
          <a:p>
            <a:pPr algn="l">
              <a:lnSpc>
                <a:spcPts val="2162"/>
              </a:lnSpc>
            </a:pPr>
            <a:r>
              <a:rPr lang="en-US" sz="1802" i="1" spc="25">
                <a:solidFill>
                  <a:srgbClr val="0000CC"/>
                </a:solidFill>
                <a:latin typeface="IBM Plex Sans Condensed Italics"/>
                <a:ea typeface="IBM Plex Sans Condensed Italics"/>
                <a:cs typeface="IBM Plex Sans Condensed Italics"/>
                <a:sym typeface="IBM Plex Sans Condensed Italics"/>
              </a:rPr>
              <a:t>http:// python.tuhoc.cc http:// java.tuhoc.cc http:// c.tuhoc.cc</a:t>
            </a:r>
          </a:p>
        </p:txBody>
      </p:sp>
      <p:sp>
        <p:nvSpPr>
          <p:cNvPr id="32" name="TextBox 32"/>
          <p:cNvSpPr txBox="1"/>
          <p:nvPr/>
        </p:nvSpPr>
        <p:spPr>
          <a:xfrm>
            <a:off x="1083259" y="3425571"/>
            <a:ext cx="4659039"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6.HTML-CSS-Boostrap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
        <p:nvSpPr>
          <p:cNvPr id="33" name="TextBox 33"/>
          <p:cNvSpPr txBox="1"/>
          <p:nvPr/>
        </p:nvSpPr>
        <p:spPr>
          <a:xfrm>
            <a:off x="1083259" y="3699891"/>
            <a:ext cx="174955" cy="54397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7.</a:t>
            </a:r>
          </a:p>
          <a:p>
            <a:pPr algn="just">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8.</a:t>
            </a:r>
          </a:p>
        </p:txBody>
      </p:sp>
      <p:sp>
        <p:nvSpPr>
          <p:cNvPr id="34" name="TextBox 34"/>
          <p:cNvSpPr txBox="1"/>
          <p:nvPr/>
        </p:nvSpPr>
        <p:spPr>
          <a:xfrm>
            <a:off x="1426464" y="3699891"/>
            <a:ext cx="2844546" cy="543973"/>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Javascript : </a:t>
            </a:r>
            <a:r>
              <a:rPr lang="en-US" sz="1800" i="1" spc="25">
                <a:solidFill>
                  <a:srgbClr val="0000CC"/>
                </a:solidFill>
                <a:latin typeface="IBM Plex Sans Condensed Italics"/>
                <a:ea typeface="IBM Plex Sans Condensed Italics"/>
                <a:cs typeface="IBM Plex Sans Condensed Italics"/>
                <a:sym typeface="IBM Plex Sans Condensed Italics"/>
              </a:rPr>
              <a:t>http:// js.tuhoc.cc</a:t>
            </a:r>
          </a:p>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React : </a:t>
            </a:r>
            <a:r>
              <a:rPr lang="en-US" sz="1802" i="1" spc="25">
                <a:solidFill>
                  <a:srgbClr val="0000CC"/>
                </a:solidFill>
                <a:latin typeface="IBM Plex Sans Condensed Italics"/>
                <a:ea typeface="IBM Plex Sans Condensed Italics"/>
                <a:cs typeface="IBM Plex Sans Condensed Italics"/>
                <a:sym typeface="IBM Plex Sans Condensed Italics"/>
              </a:rPr>
              <a:t>http:// react.tuhoc.cc</a:t>
            </a:r>
          </a:p>
        </p:txBody>
      </p:sp>
      <p:sp>
        <p:nvSpPr>
          <p:cNvPr id="35" name="TextBox 35"/>
          <p:cNvSpPr txBox="1"/>
          <p:nvPr/>
        </p:nvSpPr>
        <p:spPr>
          <a:xfrm>
            <a:off x="2003803" y="6316999"/>
            <a:ext cx="829266" cy="290598"/>
          </a:xfrm>
          <a:prstGeom prst="rect">
            <a:avLst/>
          </a:prstGeom>
        </p:spPr>
        <p:txBody>
          <a:bodyPr lIns="0" tIns="0" rIns="0" bIns="0" rtlCol="0" anchor="t">
            <a:spAutoFit/>
          </a:bodyPr>
          <a:lstStyle/>
          <a:p>
            <a:pPr algn="l">
              <a:lnSpc>
                <a:spcPts val="2237"/>
              </a:lnSpc>
            </a:pPr>
            <a:r>
              <a:rPr lang="en-US" sz="1598" b="1">
                <a:solidFill>
                  <a:srgbClr val="FF0000"/>
                </a:solidFill>
                <a:latin typeface="Calibri (MS) Bold"/>
                <a:ea typeface="Calibri (MS) Bold"/>
                <a:cs typeface="Calibri (MS) Bold"/>
                <a:sym typeface="Calibri (MS) Bold"/>
              </a:rPr>
              <a:t>Front End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61313" y="3907650"/>
            <a:ext cx="9469374" cy="1705861"/>
          </a:xfrm>
          <a:custGeom>
            <a:avLst/>
            <a:gdLst/>
            <a:ahLst/>
            <a:cxnLst/>
            <a:rect l="l" t="t" r="r" b="b"/>
            <a:pathLst>
              <a:path w="9469374" h="1705861">
                <a:moveTo>
                  <a:pt x="0" y="0"/>
                </a:moveTo>
                <a:lnTo>
                  <a:pt x="9469374" y="0"/>
                </a:lnTo>
                <a:lnTo>
                  <a:pt x="9469374" y="1705861"/>
                </a:lnTo>
                <a:lnTo>
                  <a:pt x="0" y="1705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39542" y="2104644"/>
            <a:ext cx="9439275" cy="1304925"/>
          </a:xfrm>
          <a:custGeom>
            <a:avLst/>
            <a:gdLst/>
            <a:ahLst/>
            <a:cxnLst/>
            <a:rect l="l" t="t" r="r" b="b"/>
            <a:pathLst>
              <a:path w="9439275" h="1304925">
                <a:moveTo>
                  <a:pt x="0" y="0"/>
                </a:moveTo>
                <a:lnTo>
                  <a:pt x="9439275" y="0"/>
                </a:lnTo>
                <a:lnTo>
                  <a:pt x="9439275" y="1304925"/>
                </a:lnTo>
                <a:lnTo>
                  <a:pt x="0" y="13049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57935" y="3417989"/>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00883" y="3525526"/>
            <a:ext cx="624074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Eslint : Hỗ trợ phát hiện lỗi trong quá trình soạn thảo mã </a:t>
            </a:r>
          </a:p>
        </p:txBody>
      </p:sp>
      <p:sp>
        <p:nvSpPr>
          <p:cNvPr id="20" name="TextBox 20"/>
          <p:cNvSpPr txBox="1"/>
          <p:nvPr/>
        </p:nvSpPr>
        <p:spPr>
          <a:xfrm>
            <a:off x="1255166" y="1652321"/>
            <a:ext cx="7018792" cy="309362"/>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Cài đủ các tiện ích ở bài 4 -HTML-CSS-Boostrap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319902" y="1707556"/>
            <a:ext cx="7421499" cy="4529966"/>
          </a:xfrm>
          <a:custGeom>
            <a:avLst/>
            <a:gdLst/>
            <a:ahLst/>
            <a:cxnLst/>
            <a:rect l="l" t="t" r="r" b="b"/>
            <a:pathLst>
              <a:path w="7421499" h="4529966">
                <a:moveTo>
                  <a:pt x="0" y="0"/>
                </a:moveTo>
                <a:lnTo>
                  <a:pt x="7421499" y="0"/>
                </a:lnTo>
                <a:lnTo>
                  <a:pt x="7421499" y="4529966"/>
                </a:lnTo>
                <a:lnTo>
                  <a:pt x="0" y="452996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76671" y="1707518"/>
            <a:ext cx="3360801" cy="2911097"/>
          </a:xfrm>
          <a:custGeom>
            <a:avLst/>
            <a:gdLst/>
            <a:ahLst/>
            <a:cxnLst/>
            <a:rect l="l" t="t" r="r" b="b"/>
            <a:pathLst>
              <a:path w="3360801" h="2911097">
                <a:moveTo>
                  <a:pt x="0" y="0"/>
                </a:moveTo>
                <a:lnTo>
                  <a:pt x="3360801" y="0"/>
                </a:lnTo>
                <a:lnTo>
                  <a:pt x="3360801" y="2911097"/>
                </a:lnTo>
                <a:lnTo>
                  <a:pt x="0" y="291109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16961" y="1665084"/>
            <a:ext cx="2549776" cy="621554"/>
          </a:xfrm>
          <a:custGeom>
            <a:avLst/>
            <a:gdLst/>
            <a:ahLst/>
            <a:cxnLst/>
            <a:rect l="l" t="t" r="r" b="b"/>
            <a:pathLst>
              <a:path w="2549776" h="621554">
                <a:moveTo>
                  <a:pt x="0" y="0"/>
                </a:moveTo>
                <a:lnTo>
                  <a:pt x="2549776" y="0"/>
                </a:lnTo>
                <a:lnTo>
                  <a:pt x="2549776" y="621554"/>
                </a:lnTo>
                <a:lnTo>
                  <a:pt x="0" y="62155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76671" y="2388222"/>
            <a:ext cx="6940172" cy="4436488"/>
          </a:xfrm>
          <a:custGeom>
            <a:avLst/>
            <a:gdLst/>
            <a:ahLst/>
            <a:cxnLst/>
            <a:rect l="l" t="t" r="r" b="b"/>
            <a:pathLst>
              <a:path w="6940172" h="4436488">
                <a:moveTo>
                  <a:pt x="0" y="0"/>
                </a:moveTo>
                <a:lnTo>
                  <a:pt x="6940173" y="0"/>
                </a:lnTo>
                <a:lnTo>
                  <a:pt x="6940173" y="4436488"/>
                </a:lnTo>
                <a:lnTo>
                  <a:pt x="0" y="443648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091678" y="2402205"/>
            <a:ext cx="3305175" cy="619125"/>
          </a:xfrm>
          <a:custGeom>
            <a:avLst/>
            <a:gdLst/>
            <a:ahLst/>
            <a:cxnLst/>
            <a:rect l="l" t="t" r="r" b="b"/>
            <a:pathLst>
              <a:path w="3305175" h="619125">
                <a:moveTo>
                  <a:pt x="0" y="0"/>
                </a:moveTo>
                <a:lnTo>
                  <a:pt x="3305175" y="0"/>
                </a:lnTo>
                <a:lnTo>
                  <a:pt x="3305175" y="619125"/>
                </a:lnTo>
                <a:lnTo>
                  <a:pt x="0" y="61912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862889" y="1717777"/>
            <a:ext cx="195472"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9" name="TextBox 19"/>
          <p:cNvSpPr txBox="1"/>
          <p:nvPr/>
        </p:nvSpPr>
        <p:spPr>
          <a:xfrm>
            <a:off x="1320041" y="1717777"/>
            <a:ext cx="1408843"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Cài node js :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828543" y="1988182"/>
            <a:ext cx="4000500" cy="533400"/>
          </a:xfrm>
          <a:custGeom>
            <a:avLst/>
            <a:gdLst/>
            <a:ahLst/>
            <a:cxnLst/>
            <a:rect l="l" t="t" r="r" b="b"/>
            <a:pathLst>
              <a:path w="4000500" h="533400">
                <a:moveTo>
                  <a:pt x="0" y="0"/>
                </a:moveTo>
                <a:lnTo>
                  <a:pt x="4000500" y="0"/>
                </a:lnTo>
                <a:lnTo>
                  <a:pt x="4000500" y="533400"/>
                </a:lnTo>
                <a:lnTo>
                  <a:pt x="0" y="5334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828543" y="3983098"/>
            <a:ext cx="2457450" cy="352425"/>
          </a:xfrm>
          <a:custGeom>
            <a:avLst/>
            <a:gdLst/>
            <a:ahLst/>
            <a:cxnLst/>
            <a:rect l="l" t="t" r="r" b="b"/>
            <a:pathLst>
              <a:path w="2457450" h="352425">
                <a:moveTo>
                  <a:pt x="0" y="0"/>
                </a:moveTo>
                <a:lnTo>
                  <a:pt x="2457450" y="0"/>
                </a:lnTo>
                <a:lnTo>
                  <a:pt x="2457450" y="352425"/>
                </a:lnTo>
                <a:lnTo>
                  <a:pt x="0" y="3524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880111" y="4839719"/>
            <a:ext cx="6657975" cy="552450"/>
          </a:xfrm>
          <a:custGeom>
            <a:avLst/>
            <a:gdLst/>
            <a:ahLst/>
            <a:cxnLst/>
            <a:rect l="l" t="t" r="r" b="b"/>
            <a:pathLst>
              <a:path w="6657975" h="552450">
                <a:moveTo>
                  <a:pt x="0" y="0"/>
                </a:moveTo>
                <a:lnTo>
                  <a:pt x="6657975" y="0"/>
                </a:lnTo>
                <a:lnTo>
                  <a:pt x="6657975" y="552450"/>
                </a:lnTo>
                <a:lnTo>
                  <a:pt x="0" y="5524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5097142" y="5562467"/>
            <a:ext cx="3490979" cy="1232116"/>
          </a:xfrm>
          <a:custGeom>
            <a:avLst/>
            <a:gdLst/>
            <a:ahLst/>
            <a:cxnLst/>
            <a:rect l="l" t="t" r="r" b="b"/>
            <a:pathLst>
              <a:path w="3490979" h="1232116">
                <a:moveTo>
                  <a:pt x="0" y="0"/>
                </a:moveTo>
                <a:lnTo>
                  <a:pt x="3490979" y="0"/>
                </a:lnTo>
                <a:lnTo>
                  <a:pt x="3490979" y="1232116"/>
                </a:lnTo>
                <a:lnTo>
                  <a:pt x="0" y="1232116"/>
                </a:lnTo>
                <a:lnTo>
                  <a:pt x="0" y="0"/>
                </a:lnTo>
                <a:close/>
              </a:path>
            </a:pathLst>
          </a:custGeom>
          <a:blipFill>
            <a:blip r:embed="rId15"/>
            <a:stretch>
              <a:fillRect/>
            </a:stretch>
          </a:blipFill>
        </p:spPr>
        <p:txBody>
          <a:bodyPr/>
          <a:lstStyle/>
          <a:p>
            <a:endParaRPr lang="en-US"/>
          </a:p>
        </p:txBody>
      </p:sp>
      <p:grpSp>
        <p:nvGrpSpPr>
          <p:cNvPr id="16" name="Group 16"/>
          <p:cNvGrpSpPr>
            <a:grpSpLocks noChangeAspect="1"/>
          </p:cNvGrpSpPr>
          <p:nvPr/>
        </p:nvGrpSpPr>
        <p:grpSpPr>
          <a:xfrm>
            <a:off x="5988177" y="224790"/>
            <a:ext cx="2057400" cy="2295525"/>
            <a:chOff x="0" y="0"/>
            <a:chExt cx="2743200" cy="3060700"/>
          </a:xfrm>
        </p:grpSpPr>
        <p:sp>
          <p:nvSpPr>
            <p:cNvPr id="17" name="Freeform 17"/>
            <p:cNvSpPr/>
            <p:nvPr/>
          </p:nvSpPr>
          <p:spPr>
            <a:xfrm>
              <a:off x="0" y="0"/>
              <a:ext cx="2743200" cy="3060700"/>
            </a:xfrm>
            <a:custGeom>
              <a:avLst/>
              <a:gdLst/>
              <a:ahLst/>
              <a:cxnLst/>
              <a:rect l="l" t="t" r="r" b="b"/>
              <a:pathLst>
                <a:path w="2743200" h="3060700">
                  <a:moveTo>
                    <a:pt x="0" y="0"/>
                  </a:moveTo>
                  <a:lnTo>
                    <a:pt x="0" y="3060700"/>
                  </a:lnTo>
                  <a:lnTo>
                    <a:pt x="2743200" y="3060700"/>
                  </a:lnTo>
                  <a:lnTo>
                    <a:pt x="2743200" y="0"/>
                  </a:lnTo>
                  <a:close/>
                </a:path>
              </a:pathLst>
            </a:custGeom>
            <a:blipFill>
              <a:blip r:embed="rId16"/>
              <a:stretch>
                <a:fillRect/>
              </a:stretch>
            </a:blipFill>
          </p:spPr>
          <p:txBody>
            <a:bodyPr/>
            <a:lstStyle/>
            <a:p>
              <a:endParaRPr lang="en-US"/>
            </a:p>
          </p:txBody>
        </p:sp>
      </p:grpSp>
      <p:sp>
        <p:nvSpPr>
          <p:cNvPr id="18" name="TextBox 18"/>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1" name="TextBox 21"/>
          <p:cNvSpPr txBox="1"/>
          <p:nvPr/>
        </p:nvSpPr>
        <p:spPr>
          <a:xfrm>
            <a:off x="968350" y="1577407"/>
            <a:ext cx="195558" cy="348129"/>
          </a:xfrm>
          <a:prstGeom prst="rect">
            <a:avLst/>
          </a:prstGeom>
        </p:spPr>
        <p:txBody>
          <a:bodyPr lIns="0" tIns="0" rIns="0" bIns="0" rtlCol="0" anchor="t">
            <a:spAutoFit/>
          </a:bodyPr>
          <a:lstStyle/>
          <a:p>
            <a:pPr algn="l">
              <a:lnSpc>
                <a:spcPts val="2808"/>
              </a:lnSpc>
            </a:pPr>
            <a:r>
              <a:rPr lang="en-US" sz="2006" i="1" spc="32">
                <a:solidFill>
                  <a:srgbClr val="000000"/>
                </a:solidFill>
                <a:latin typeface="IBM Plex Sans Condensed Italics"/>
                <a:ea typeface="IBM Plex Sans Condensed Italics"/>
                <a:cs typeface="IBM Plex Sans Condensed Italics"/>
                <a:sym typeface="IBM Plex Sans Condensed Italics"/>
              </a:rPr>
              <a:t>2.</a:t>
            </a:r>
          </a:p>
        </p:txBody>
      </p:sp>
      <p:sp>
        <p:nvSpPr>
          <p:cNvPr id="22" name="TextBox 22"/>
          <p:cNvSpPr txBox="1"/>
          <p:nvPr/>
        </p:nvSpPr>
        <p:spPr>
          <a:xfrm>
            <a:off x="1425578" y="1578969"/>
            <a:ext cx="214892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Tạo dự án với vite : </a:t>
            </a:r>
          </a:p>
        </p:txBody>
      </p:sp>
      <p:sp>
        <p:nvSpPr>
          <p:cNvPr id="23" name="TextBox 23"/>
          <p:cNvSpPr txBox="1"/>
          <p:nvPr/>
        </p:nvSpPr>
        <p:spPr>
          <a:xfrm>
            <a:off x="1487167" y="4369718"/>
            <a:ext cx="4674527"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 Di chuyển vào project </a:t>
            </a:r>
            <a:r>
              <a:rPr lang="en-US" sz="2006" i="1" spc="28">
                <a:solidFill>
                  <a:srgbClr val="F117D7"/>
                </a:solidFill>
                <a:latin typeface="IBM Plex Sans Condensed Italics"/>
                <a:ea typeface="IBM Plex Sans Condensed Italics"/>
                <a:cs typeface="IBM Plex Sans Condensed Italics"/>
                <a:sym typeface="IBM Plex Sans Condensed Italics"/>
              </a:rPr>
              <a:t>cd &lt; tên project &gt;</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4" name="TextBox 24"/>
          <p:cNvSpPr txBox="1"/>
          <p:nvPr/>
        </p:nvSpPr>
        <p:spPr>
          <a:xfrm>
            <a:off x="1716281" y="3027293"/>
            <a:ext cx="139903" cy="327631"/>
          </a:xfrm>
          <a:prstGeom prst="rect">
            <a:avLst/>
          </a:prstGeom>
        </p:spPr>
        <p:txBody>
          <a:bodyPr lIns="0" tIns="0" rIns="0" bIns="0" rtlCol="0" anchor="t">
            <a:spAutoFit/>
          </a:bodyPr>
          <a:lstStyle/>
          <a:p>
            <a:pPr algn="l">
              <a:lnSpc>
                <a:spcPts val="2673"/>
              </a:lnSpc>
            </a:pPr>
            <a:r>
              <a:rPr lang="en-US" sz="1800">
                <a:solidFill>
                  <a:srgbClr val="8500FF"/>
                </a:solidFill>
                <a:latin typeface="Courier New OS"/>
                <a:ea typeface="Courier New OS"/>
                <a:cs typeface="Courier New OS"/>
                <a:sym typeface="Courier New OS"/>
              </a:rPr>
              <a:t>o</a:t>
            </a:r>
          </a:p>
        </p:txBody>
      </p:sp>
      <p:sp>
        <p:nvSpPr>
          <p:cNvPr id="25" name="TextBox 25"/>
          <p:cNvSpPr txBox="1"/>
          <p:nvPr/>
        </p:nvSpPr>
        <p:spPr>
          <a:xfrm>
            <a:off x="1696469" y="3366764"/>
            <a:ext cx="139903" cy="327631"/>
          </a:xfrm>
          <a:prstGeom prst="rect">
            <a:avLst/>
          </a:prstGeom>
        </p:spPr>
        <p:txBody>
          <a:bodyPr lIns="0" tIns="0" rIns="0" bIns="0" rtlCol="0" anchor="t">
            <a:spAutoFit/>
          </a:bodyPr>
          <a:lstStyle/>
          <a:p>
            <a:pPr algn="l">
              <a:lnSpc>
                <a:spcPts val="2673"/>
              </a:lnSpc>
            </a:pPr>
            <a:r>
              <a:rPr lang="en-US" sz="1800">
                <a:solidFill>
                  <a:srgbClr val="F117D7"/>
                </a:solidFill>
                <a:latin typeface="Courier New OS"/>
                <a:ea typeface="Courier New OS"/>
                <a:cs typeface="Courier New OS"/>
                <a:sym typeface="Courier New OS"/>
              </a:rPr>
              <a:t>o</a:t>
            </a:r>
          </a:p>
        </p:txBody>
      </p:sp>
      <p:sp>
        <p:nvSpPr>
          <p:cNvPr id="26" name="TextBox 26"/>
          <p:cNvSpPr txBox="1"/>
          <p:nvPr/>
        </p:nvSpPr>
        <p:spPr>
          <a:xfrm>
            <a:off x="2013842" y="5878144"/>
            <a:ext cx="139903" cy="554326"/>
          </a:xfrm>
          <a:prstGeom prst="rect">
            <a:avLst/>
          </a:prstGeom>
        </p:spPr>
        <p:txBody>
          <a:bodyPr lIns="0" tIns="0" rIns="0" bIns="0" rtlCol="0" anchor="t">
            <a:spAutoFit/>
          </a:bodyPr>
          <a:lstStyle/>
          <a:p>
            <a:pPr algn="just">
              <a:lnSpc>
                <a:spcPts val="2160"/>
              </a:lnSpc>
            </a:pPr>
            <a:r>
              <a:rPr lang="en-US" sz="1800">
                <a:solidFill>
                  <a:srgbClr val="8500FF"/>
                </a:solidFill>
                <a:latin typeface="Courier New OS"/>
                <a:ea typeface="Courier New OS"/>
                <a:cs typeface="Courier New OS"/>
                <a:sym typeface="Courier New OS"/>
              </a:rPr>
              <a:t>o o</a:t>
            </a:r>
          </a:p>
        </p:txBody>
      </p:sp>
      <p:sp>
        <p:nvSpPr>
          <p:cNvPr id="27" name="TextBox 27"/>
          <p:cNvSpPr txBox="1"/>
          <p:nvPr/>
        </p:nvSpPr>
        <p:spPr>
          <a:xfrm>
            <a:off x="2300354" y="5882716"/>
            <a:ext cx="1208532" cy="575310"/>
          </a:xfrm>
          <a:prstGeom prst="rect">
            <a:avLst/>
          </a:prstGeom>
        </p:spPr>
        <p:txBody>
          <a:bodyPr lIns="0" tIns="0" rIns="0" bIns="0" rtlCol="0" anchor="t">
            <a:spAutoFit/>
          </a:bodyPr>
          <a:lstStyle/>
          <a:p>
            <a:pPr algn="l">
              <a:lnSpc>
                <a:spcPts val="2160"/>
              </a:lnSpc>
            </a:pPr>
            <a:r>
              <a:rPr lang="en-US" sz="1800">
                <a:solidFill>
                  <a:srgbClr val="8500FF"/>
                </a:solidFill>
                <a:latin typeface="Calibri (MS)"/>
                <a:ea typeface="Calibri (MS)"/>
                <a:cs typeface="Calibri (MS)"/>
                <a:sym typeface="Calibri (MS)"/>
              </a:rPr>
              <a:t>npm install npm run dev</a:t>
            </a:r>
          </a:p>
        </p:txBody>
      </p:sp>
      <p:sp>
        <p:nvSpPr>
          <p:cNvPr id="28" name="TextBox 28"/>
          <p:cNvSpPr txBox="1"/>
          <p:nvPr/>
        </p:nvSpPr>
        <p:spPr>
          <a:xfrm>
            <a:off x="1982981" y="3031874"/>
            <a:ext cx="8341262" cy="688086"/>
          </a:xfrm>
          <a:prstGeom prst="rect">
            <a:avLst/>
          </a:prstGeom>
        </p:spPr>
        <p:txBody>
          <a:bodyPr lIns="0" tIns="0" rIns="0" bIns="0" rtlCol="0" anchor="t">
            <a:spAutoFit/>
          </a:bodyPr>
          <a:lstStyle/>
          <a:p>
            <a:pPr algn="l">
              <a:lnSpc>
                <a:spcPts val="2673"/>
              </a:lnSpc>
            </a:pPr>
            <a:r>
              <a:rPr lang="en-US" sz="1800">
                <a:solidFill>
                  <a:srgbClr val="8500FF"/>
                </a:solidFill>
                <a:latin typeface="Calibri (MS)"/>
                <a:ea typeface="Calibri (MS)"/>
                <a:cs typeface="Calibri (MS)"/>
                <a:sym typeface="Calibri (MS)"/>
              </a:rPr>
              <a:t>npm create vite@latest </a:t>
            </a:r>
            <a:r>
              <a:rPr lang="en-US" sz="1800">
                <a:solidFill>
                  <a:srgbClr val="F117D7"/>
                </a:solidFill>
                <a:latin typeface="Calibri (MS)"/>
                <a:ea typeface="Calibri (MS)"/>
                <a:cs typeface="Calibri (MS)"/>
                <a:sym typeface="Calibri (MS)"/>
              </a:rPr>
              <a:t>Set-ExecutionPolicy RemoteSigned </a:t>
            </a:r>
            <a:r>
              <a:rPr lang="en-US" sz="1800">
                <a:solidFill>
                  <a:srgbClr val="FF0000"/>
                </a:solidFill>
                <a:latin typeface="Calibri (MS)"/>
                <a:ea typeface="Calibri (MS)"/>
                <a:cs typeface="Calibri (MS)"/>
                <a:sym typeface="Calibri (MS)"/>
              </a:rPr>
              <a:t>nếu bị lỗi như trong video thì mới cần dùng lệnh này </a:t>
            </a:r>
          </a:p>
        </p:txBody>
      </p:sp>
      <p:sp>
        <p:nvSpPr>
          <p:cNvPr id="29" name="TextBox 29"/>
          <p:cNvSpPr txBox="1"/>
          <p:nvPr/>
        </p:nvSpPr>
        <p:spPr>
          <a:xfrm>
            <a:off x="9256519" y="6021095"/>
            <a:ext cx="1209932" cy="339090"/>
          </a:xfrm>
          <a:prstGeom prst="rect">
            <a:avLst/>
          </a:prstGeom>
        </p:spPr>
        <p:txBody>
          <a:bodyPr lIns="0" tIns="0" rIns="0" bIns="0" rtlCol="0" anchor="t">
            <a:spAutoFit/>
          </a:bodyPr>
          <a:lstStyle/>
          <a:p>
            <a:pPr algn="l">
              <a:lnSpc>
                <a:spcPts val="2520"/>
              </a:lnSpc>
            </a:pPr>
            <a:r>
              <a:rPr lang="en-US" sz="1800" spc="1">
                <a:solidFill>
                  <a:srgbClr val="8500FF"/>
                </a:solidFill>
                <a:latin typeface="Calibri (MS)"/>
                <a:ea typeface="Calibri (MS)"/>
                <a:cs typeface="Calibri (MS)"/>
                <a:sym typeface="Calibri (MS)"/>
              </a:rPr>
              <a:t>npm run dev</a:t>
            </a:r>
          </a:p>
        </p:txBody>
      </p:sp>
      <p:sp>
        <p:nvSpPr>
          <p:cNvPr id="30" name="TextBox 30"/>
          <p:cNvSpPr txBox="1"/>
          <p:nvPr/>
        </p:nvSpPr>
        <p:spPr>
          <a:xfrm>
            <a:off x="1579121" y="5467407"/>
            <a:ext cx="297551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 Thực hiện các lệnh sau : </a:t>
            </a:r>
          </a:p>
        </p:txBody>
      </p:sp>
      <p:sp>
        <p:nvSpPr>
          <p:cNvPr id="31" name="TextBox 31"/>
          <p:cNvSpPr txBox="1"/>
          <p:nvPr/>
        </p:nvSpPr>
        <p:spPr>
          <a:xfrm>
            <a:off x="1495044" y="2778052"/>
            <a:ext cx="1015010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a. Gõ lệnh sau và làm theo hướng dẫn để tạo mới dự án react, ở đây đặt tên là </a:t>
            </a:r>
            <a:r>
              <a:rPr lang="en-US" sz="2004" i="1" spc="28">
                <a:solidFill>
                  <a:srgbClr val="F117D7"/>
                </a:solidFill>
                <a:latin typeface="IBM Plex Sans Condensed Italics"/>
                <a:ea typeface="IBM Plex Sans Condensed Italics"/>
                <a:cs typeface="IBM Plex Sans Condensed Italics"/>
                <a:sym typeface="IBM Plex Sans Condensed Italics"/>
              </a:rPr>
              <a:t>3.my-react-app</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32" name="TextBox 32"/>
          <p:cNvSpPr txBox="1"/>
          <p:nvPr/>
        </p:nvSpPr>
        <p:spPr>
          <a:xfrm>
            <a:off x="8970007" y="5603253"/>
            <a:ext cx="2874388" cy="472850"/>
          </a:xfrm>
          <a:prstGeom prst="rect">
            <a:avLst/>
          </a:prstGeom>
        </p:spPr>
        <p:txBody>
          <a:bodyPr lIns="0" tIns="0" rIns="0" bIns="0" rtlCol="0" anchor="t">
            <a:spAutoFit/>
          </a:bodyPr>
          <a:lstStyle/>
          <a:p>
            <a:pPr algn="l">
              <a:lnSpc>
                <a:spcPts val="1865"/>
              </a:lnSpc>
            </a:pPr>
            <a:r>
              <a:rPr lang="en-US" sz="1596" i="1" spc="23">
                <a:solidFill>
                  <a:srgbClr val="FF0000"/>
                </a:solidFill>
                <a:latin typeface="IBM Plex Sans Condensed Italics"/>
                <a:ea typeface="IBM Plex Sans Condensed Italics"/>
                <a:cs typeface="IBM Plex Sans Condensed Italics"/>
                <a:sym typeface="IBM Plex Sans Condensed Italics"/>
              </a:rPr>
              <a:t>Khi tắt máy chủ, lần sau chạy lại cần run lại </a:t>
            </a:r>
          </a:p>
        </p:txBody>
      </p:sp>
      <p:sp>
        <p:nvSpPr>
          <p:cNvPr id="33" name="TextBox 33"/>
          <p:cNvSpPr txBox="1"/>
          <p:nvPr/>
        </p:nvSpPr>
        <p:spPr>
          <a:xfrm>
            <a:off x="8970007" y="6054623"/>
            <a:ext cx="139903" cy="280006"/>
          </a:xfrm>
          <a:prstGeom prst="rect">
            <a:avLst/>
          </a:prstGeom>
        </p:spPr>
        <p:txBody>
          <a:bodyPr lIns="0" tIns="0" rIns="0" bIns="0" rtlCol="0" anchor="t">
            <a:spAutoFit/>
          </a:bodyPr>
          <a:lstStyle/>
          <a:p>
            <a:pPr algn="l">
              <a:lnSpc>
                <a:spcPts val="2104"/>
              </a:lnSpc>
            </a:pPr>
            <a:r>
              <a:rPr lang="en-US" sz="1800">
                <a:solidFill>
                  <a:srgbClr val="8500FF"/>
                </a:solidFill>
                <a:latin typeface="Courier New OS"/>
                <a:ea typeface="Courier New OS"/>
                <a:cs typeface="Courier New OS"/>
                <a:sym typeface="Courier New OS"/>
              </a:rPr>
              <a:t>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754749" y="2020062"/>
            <a:ext cx="5099942" cy="3391786"/>
          </a:xfrm>
          <a:custGeom>
            <a:avLst/>
            <a:gdLst/>
            <a:ahLst/>
            <a:cxnLst/>
            <a:rect l="l" t="t" r="r" b="b"/>
            <a:pathLst>
              <a:path w="5099942" h="3391786">
                <a:moveTo>
                  <a:pt x="0" y="0"/>
                </a:moveTo>
                <a:lnTo>
                  <a:pt x="5099942" y="0"/>
                </a:lnTo>
                <a:lnTo>
                  <a:pt x="5099942" y="3391786"/>
                </a:lnTo>
                <a:lnTo>
                  <a:pt x="0" y="33917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6841112" y="2857881"/>
            <a:ext cx="4909442" cy="1604896"/>
          </a:xfrm>
          <a:custGeom>
            <a:avLst/>
            <a:gdLst/>
            <a:ahLst/>
            <a:cxnLst/>
            <a:rect l="l" t="t" r="r" b="b"/>
            <a:pathLst>
              <a:path w="4909442" h="1604896">
                <a:moveTo>
                  <a:pt x="0" y="0"/>
                </a:moveTo>
                <a:lnTo>
                  <a:pt x="4909442" y="0"/>
                </a:lnTo>
                <a:lnTo>
                  <a:pt x="4909442" y="1604896"/>
                </a:lnTo>
                <a:lnTo>
                  <a:pt x="0" y="1604896"/>
                </a:lnTo>
                <a:lnTo>
                  <a:pt x="0" y="0"/>
                </a:lnTo>
                <a:close/>
              </a:path>
            </a:pathLst>
          </a:custGeom>
          <a:blipFill>
            <a:blip r:embed="rId9"/>
            <a:stretch>
              <a:fillRect/>
            </a:stretch>
          </a:blipFill>
        </p:spPr>
        <p:txBody>
          <a:bodyPr/>
          <a:lstStyle/>
          <a:p>
            <a:endParaRPr lang="en-US"/>
          </a:p>
        </p:txBody>
      </p:sp>
      <p:sp>
        <p:nvSpPr>
          <p:cNvPr id="8" name="Freeform 8"/>
          <p:cNvSpPr/>
          <p:nvPr/>
        </p:nvSpPr>
        <p:spPr>
          <a:xfrm>
            <a:off x="1012165" y="3834374"/>
            <a:ext cx="5602862" cy="2793492"/>
          </a:xfrm>
          <a:custGeom>
            <a:avLst/>
            <a:gdLst/>
            <a:ahLst/>
            <a:cxnLst/>
            <a:rect l="l" t="t" r="r" b="b"/>
            <a:pathLst>
              <a:path w="5602862" h="2793492">
                <a:moveTo>
                  <a:pt x="0" y="0"/>
                </a:moveTo>
                <a:lnTo>
                  <a:pt x="5602862" y="0"/>
                </a:lnTo>
                <a:lnTo>
                  <a:pt x="5602862" y="2793492"/>
                </a:lnTo>
                <a:lnTo>
                  <a:pt x="0" y="2793492"/>
                </a:lnTo>
                <a:lnTo>
                  <a:pt x="0" y="0"/>
                </a:lnTo>
                <a:close/>
              </a:path>
            </a:pathLst>
          </a:custGeom>
          <a:blipFill>
            <a:blip r:embed="rId10"/>
            <a:stretch>
              <a:fillRect/>
            </a:stretch>
          </a:blipFill>
        </p:spPr>
        <p:txBody>
          <a:bodyPr/>
          <a:lstStyle/>
          <a:p>
            <a:endParaRPr lang="en-US"/>
          </a:p>
        </p:txBody>
      </p:sp>
      <p:sp>
        <p:nvSpPr>
          <p:cNvPr id="9" name="Freeform 9"/>
          <p:cNvSpPr/>
          <p:nvPr/>
        </p:nvSpPr>
        <p:spPr>
          <a:xfrm>
            <a:off x="1012165" y="2617632"/>
            <a:ext cx="4209031" cy="1128103"/>
          </a:xfrm>
          <a:custGeom>
            <a:avLst/>
            <a:gdLst/>
            <a:ahLst/>
            <a:cxnLst/>
            <a:rect l="l" t="t" r="r" b="b"/>
            <a:pathLst>
              <a:path w="4209031" h="1128103">
                <a:moveTo>
                  <a:pt x="0" y="0"/>
                </a:moveTo>
                <a:lnTo>
                  <a:pt x="4209030" y="0"/>
                </a:lnTo>
                <a:lnTo>
                  <a:pt x="4209030" y="1128103"/>
                </a:lnTo>
                <a:lnTo>
                  <a:pt x="0" y="1128103"/>
                </a:lnTo>
                <a:lnTo>
                  <a:pt x="0" y="0"/>
                </a:lnTo>
                <a:close/>
              </a:path>
            </a:pathLst>
          </a:custGeom>
          <a:blipFill>
            <a:blip r:embed="rId11"/>
            <a:stretch>
              <a:fillRect/>
            </a:stretch>
          </a:blipFill>
        </p:spPr>
        <p:txBody>
          <a:bodyPr/>
          <a:lstStyle/>
          <a:p>
            <a:endParaRPr lang="en-US"/>
          </a:p>
        </p:txBody>
      </p:sp>
      <p:grpSp>
        <p:nvGrpSpPr>
          <p:cNvPr id="10" name="Group 10"/>
          <p:cNvGrpSpPr>
            <a:grpSpLocks noChangeAspect="1"/>
          </p:cNvGrpSpPr>
          <p:nvPr/>
        </p:nvGrpSpPr>
        <p:grpSpPr>
          <a:xfrm>
            <a:off x="1050036" y="938774"/>
            <a:ext cx="3080766" cy="471688"/>
            <a:chOff x="0" y="0"/>
            <a:chExt cx="4107688" cy="628917"/>
          </a:xfrm>
        </p:grpSpPr>
        <p:sp>
          <p:nvSpPr>
            <p:cNvPr id="11" name="Freeform 11"/>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12"/>
              <a:stretch>
                <a:fillRect b="-2"/>
              </a:stretch>
            </a:blipFill>
          </p:spPr>
          <p:txBody>
            <a:bodyPr/>
            <a:lstStyle/>
            <a:p>
              <a:endParaRPr lang="en-US"/>
            </a:p>
          </p:txBody>
        </p:sp>
      </p:grpSp>
      <p:sp>
        <p:nvSpPr>
          <p:cNvPr id="12" name="Freeform 12"/>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3" name="Group 13"/>
          <p:cNvGrpSpPr>
            <a:grpSpLocks noChangeAspect="1"/>
          </p:cNvGrpSpPr>
          <p:nvPr/>
        </p:nvGrpSpPr>
        <p:grpSpPr>
          <a:xfrm>
            <a:off x="632460" y="783336"/>
            <a:ext cx="723138" cy="723138"/>
            <a:chOff x="0" y="0"/>
            <a:chExt cx="964184" cy="964184"/>
          </a:xfrm>
        </p:grpSpPr>
        <p:sp>
          <p:nvSpPr>
            <p:cNvPr id="14" name="Freeform 14"/>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5"/>
              <a:stretch>
                <a:fillRect/>
              </a:stretch>
            </a:blipFill>
          </p:spPr>
          <p:txBody>
            <a:bodyPr/>
            <a:lstStyle/>
            <a:p>
              <a:endParaRPr lang="en-US"/>
            </a:p>
          </p:txBody>
        </p:sp>
      </p:grpSp>
      <p:sp>
        <p:nvSpPr>
          <p:cNvPr id="15" name="Freeform 15"/>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9" name="TextBox 19"/>
          <p:cNvSpPr txBox="1"/>
          <p:nvPr/>
        </p:nvSpPr>
        <p:spPr>
          <a:xfrm>
            <a:off x="7142102" y="2023243"/>
            <a:ext cx="2888313" cy="436597"/>
          </a:xfrm>
          <a:prstGeom prst="rect">
            <a:avLst/>
          </a:prstGeom>
        </p:spPr>
        <p:txBody>
          <a:bodyPr lIns="0" tIns="0" rIns="0" bIns="0" rtlCol="0" anchor="t">
            <a:spAutoFit/>
          </a:bodyPr>
          <a:lstStyle/>
          <a:p>
            <a:pPr algn="l">
              <a:lnSpc>
                <a:spcPts val="3363"/>
              </a:lnSpc>
            </a:pPr>
            <a:r>
              <a:rPr lang="en-US" sz="2402" b="1">
                <a:solidFill>
                  <a:srgbClr val="F117D7"/>
                </a:solidFill>
                <a:latin typeface="Calibri (MS) Bold"/>
                <a:ea typeface="Calibri (MS) Bold"/>
                <a:cs typeface="Calibri (MS) Bold"/>
                <a:sym typeface="Calibri (MS) Bold"/>
              </a:rPr>
              <a:t>2. Function expression</a:t>
            </a:r>
          </a:p>
        </p:txBody>
      </p:sp>
      <p:sp>
        <p:nvSpPr>
          <p:cNvPr id="20" name="TextBox 20"/>
          <p:cNvSpPr txBox="1"/>
          <p:nvPr/>
        </p:nvSpPr>
        <p:spPr>
          <a:xfrm>
            <a:off x="1023214" y="1568958"/>
            <a:ext cx="4253513"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Tổng quan: khi thân hàm có nhiều hơn 1 dòng lệnh cần thêm khối </a:t>
            </a:r>
            <a:r>
              <a:rPr lang="en-US" sz="2004" i="1" spc="28">
                <a:solidFill>
                  <a:srgbClr val="F117D7"/>
                </a:solidFill>
                <a:latin typeface="IBM Plex Sans Condensed Italics"/>
                <a:ea typeface="IBM Plex Sans Condensed Italics"/>
                <a:cs typeface="IBM Plex Sans Condensed Italics"/>
                <a:sym typeface="IBM Plex Sans Condensed Italics"/>
              </a:rPr>
              <a:t>{}</a:t>
            </a:r>
          </a:p>
        </p:txBody>
      </p:sp>
      <p:sp>
        <p:nvSpPr>
          <p:cNvPr id="21" name="TextBox 21"/>
          <p:cNvSpPr txBox="1"/>
          <p:nvPr/>
        </p:nvSpPr>
        <p:spPr>
          <a:xfrm>
            <a:off x="1601086" y="903094"/>
            <a:ext cx="195087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6630038" y="3480978"/>
            <a:ext cx="4876543" cy="2772794"/>
          </a:xfrm>
          <a:custGeom>
            <a:avLst/>
            <a:gdLst/>
            <a:ahLst/>
            <a:cxnLst/>
            <a:rect l="l" t="t" r="r" b="b"/>
            <a:pathLst>
              <a:path w="4876543" h="2772794">
                <a:moveTo>
                  <a:pt x="0" y="0"/>
                </a:moveTo>
                <a:lnTo>
                  <a:pt x="4876543" y="0"/>
                </a:lnTo>
                <a:lnTo>
                  <a:pt x="4876543" y="2772794"/>
                </a:lnTo>
                <a:lnTo>
                  <a:pt x="0" y="27727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Freeform 13"/>
          <p:cNvSpPr/>
          <p:nvPr/>
        </p:nvSpPr>
        <p:spPr>
          <a:xfrm>
            <a:off x="6971662" y="4155672"/>
            <a:ext cx="4193286" cy="1142133"/>
          </a:xfrm>
          <a:custGeom>
            <a:avLst/>
            <a:gdLst/>
            <a:ahLst/>
            <a:cxnLst/>
            <a:rect l="l" t="t" r="r" b="b"/>
            <a:pathLst>
              <a:path w="4193286" h="1142133">
                <a:moveTo>
                  <a:pt x="0" y="0"/>
                </a:moveTo>
                <a:lnTo>
                  <a:pt x="4193286" y="0"/>
                </a:lnTo>
                <a:lnTo>
                  <a:pt x="4193286" y="1142133"/>
                </a:lnTo>
                <a:lnTo>
                  <a:pt x="0" y="1142133"/>
                </a:lnTo>
                <a:lnTo>
                  <a:pt x="0" y="0"/>
                </a:lnTo>
                <a:close/>
              </a:path>
            </a:pathLst>
          </a:custGeom>
          <a:blipFill>
            <a:blip r:embed="rId15"/>
            <a:stretch>
              <a:fillRect/>
            </a:stretch>
          </a:blipFill>
        </p:spPr>
        <p:txBody>
          <a:bodyPr/>
          <a:lstStyle/>
          <a:p>
            <a:endParaRPr lang="en-US"/>
          </a:p>
        </p:txBody>
      </p:sp>
      <p:sp>
        <p:nvSpPr>
          <p:cNvPr id="14" name="Freeform 14"/>
          <p:cNvSpPr/>
          <p:nvPr/>
        </p:nvSpPr>
        <p:spPr>
          <a:xfrm>
            <a:off x="1166050" y="3490598"/>
            <a:ext cx="5076825" cy="819150"/>
          </a:xfrm>
          <a:custGeom>
            <a:avLst/>
            <a:gdLst/>
            <a:ahLst/>
            <a:cxnLst/>
            <a:rect l="l" t="t" r="r" b="b"/>
            <a:pathLst>
              <a:path w="5076825" h="819150">
                <a:moveTo>
                  <a:pt x="0" y="0"/>
                </a:moveTo>
                <a:lnTo>
                  <a:pt x="5076826" y="0"/>
                </a:lnTo>
                <a:lnTo>
                  <a:pt x="5076826" y="819150"/>
                </a:lnTo>
                <a:lnTo>
                  <a:pt x="0" y="819150"/>
                </a:lnTo>
                <a:lnTo>
                  <a:pt x="0" y="0"/>
                </a:lnTo>
                <a:close/>
              </a:path>
            </a:pathLst>
          </a:custGeom>
          <a:blipFill>
            <a:blip r:embed="rId16"/>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93218" y="903094"/>
            <a:ext cx="9817313" cy="1718291"/>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Arrow Function </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anonymous function </a:t>
            </a:r>
            <a:r>
              <a:rPr lang="en-US" sz="2004" i="1" spc="28">
                <a:solidFill>
                  <a:srgbClr val="000000"/>
                </a:solidFill>
                <a:latin typeface="IBM Plex Sans Condensed Italics"/>
                <a:ea typeface="IBM Plex Sans Condensed Italics"/>
                <a:cs typeface="IBM Plex Sans Condensed Italics"/>
                <a:sym typeface="IBM Plex Sans Condensed Italics"/>
              </a:rPr>
              <a:t>-hàm ẩn danh) là một cách khai báo, giản lược hơn so với cách khai báo truyền thống. Nó sử dụng phổ biến trong react </a:t>
            </a:r>
          </a:p>
        </p:txBody>
      </p:sp>
      <p:sp>
        <p:nvSpPr>
          <p:cNvPr id="18" name="TextBox 18"/>
          <p:cNvSpPr txBox="1"/>
          <p:nvPr/>
        </p:nvSpPr>
        <p:spPr>
          <a:xfrm>
            <a:off x="6925694" y="3628263"/>
            <a:ext cx="2888228" cy="436245"/>
          </a:xfrm>
          <a:prstGeom prst="rect">
            <a:avLst/>
          </a:prstGeom>
        </p:spPr>
        <p:txBody>
          <a:bodyPr lIns="0" tIns="0" rIns="0" bIns="0" rtlCol="0" anchor="t">
            <a:spAutoFit/>
          </a:bodyPr>
          <a:lstStyle/>
          <a:p>
            <a:pPr algn="l">
              <a:lnSpc>
                <a:spcPts val="3359"/>
              </a:lnSpc>
            </a:pPr>
            <a:r>
              <a:rPr lang="en-US" sz="2400" b="1">
                <a:solidFill>
                  <a:srgbClr val="F117D7"/>
                </a:solidFill>
                <a:latin typeface="Calibri (MS) Bold"/>
                <a:ea typeface="Calibri (MS) Bold"/>
                <a:cs typeface="Calibri (MS) Bold"/>
                <a:sym typeface="Calibri (MS) Bold"/>
              </a:rPr>
              <a:t>2. Function expression</a:t>
            </a:r>
          </a:p>
        </p:txBody>
      </p:sp>
      <p:sp>
        <p:nvSpPr>
          <p:cNvPr id="19" name="TextBox 19"/>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20" name="TextBox 20"/>
          <p:cNvSpPr txBox="1"/>
          <p:nvPr/>
        </p:nvSpPr>
        <p:spPr>
          <a:xfrm>
            <a:off x="1192987" y="4461891"/>
            <a:ext cx="4654334"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biểu thức đơn giản , Cú pháp sẽ ngắn gọn hơn nhiều mà không cần phải dùng keyword return</a:t>
            </a:r>
          </a:p>
        </p:txBody>
      </p:sp>
      <p:sp>
        <p:nvSpPr>
          <p:cNvPr id="21" name="TextBox 21"/>
          <p:cNvSpPr txBox="1"/>
          <p:nvPr/>
        </p:nvSpPr>
        <p:spPr>
          <a:xfrm>
            <a:off x="1250290" y="1371638"/>
            <a:ext cx="204045" cy="1128351"/>
          </a:xfrm>
          <a:prstGeom prst="rect">
            <a:avLst/>
          </a:prstGeom>
        </p:spPr>
        <p:txBody>
          <a:bodyPr lIns="0" tIns="0" rIns="0" bIns="0" rtlCol="0" anchor="t">
            <a:spAutoFit/>
          </a:bodyPr>
          <a:lstStyle/>
          <a:p>
            <a:pPr algn="just">
              <a:lnSpc>
                <a:spcPts val="4799"/>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631186" cy="470144"/>
            <a:chOff x="0" y="0"/>
            <a:chExt cx="3508248" cy="626859"/>
          </a:xfrm>
        </p:grpSpPr>
        <p:sp>
          <p:nvSpPr>
            <p:cNvPr id="4" name="Freeform 4"/>
            <p:cNvSpPr/>
            <p:nvPr/>
          </p:nvSpPr>
          <p:spPr>
            <a:xfrm>
              <a:off x="0" y="0"/>
              <a:ext cx="3508248" cy="626745"/>
            </a:xfrm>
            <a:custGeom>
              <a:avLst/>
              <a:gdLst/>
              <a:ahLst/>
              <a:cxnLst/>
              <a:rect l="l" t="t" r="r" b="b"/>
              <a:pathLst>
                <a:path w="3508248" h="626745">
                  <a:moveTo>
                    <a:pt x="3394710" y="0"/>
                  </a:moveTo>
                  <a:cubicBezTo>
                    <a:pt x="3397123" y="8763"/>
                    <a:pt x="3398520" y="18034"/>
                    <a:pt x="3398520" y="27559"/>
                  </a:cubicBezTo>
                  <a:lnTo>
                    <a:pt x="3398520" y="433959"/>
                  </a:lnTo>
                  <a:cubicBezTo>
                    <a:pt x="3398520" y="490220"/>
                    <a:pt x="3353181" y="535559"/>
                    <a:pt x="3296920" y="535559"/>
                  </a:cubicBezTo>
                  <a:lnTo>
                    <a:pt x="9906" y="535559"/>
                  </a:lnTo>
                  <a:cubicBezTo>
                    <a:pt x="6604" y="535559"/>
                    <a:pt x="3302" y="535432"/>
                    <a:pt x="0" y="535051"/>
                  </a:cubicBezTo>
                  <a:lnTo>
                    <a:pt x="0" y="535051"/>
                  </a:lnTo>
                  <a:lnTo>
                    <a:pt x="0" y="626745"/>
                  </a:lnTo>
                  <a:lnTo>
                    <a:pt x="3508248" y="626745"/>
                  </a:lnTo>
                  <a:lnTo>
                    <a:pt x="35082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68603" cy="609600"/>
          </a:xfrm>
          <a:custGeom>
            <a:avLst/>
            <a:gdLst/>
            <a:ahLst/>
            <a:cxnLst/>
            <a:rect l="l" t="t" r="r" b="b"/>
            <a:pathLst>
              <a:path w="2768603" h="609600">
                <a:moveTo>
                  <a:pt x="0" y="0"/>
                </a:moveTo>
                <a:lnTo>
                  <a:pt x="2768603" y="0"/>
                </a:lnTo>
                <a:lnTo>
                  <a:pt x="27686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3218" y="3334255"/>
            <a:ext cx="2690365" cy="1952625"/>
          </a:xfrm>
          <a:custGeom>
            <a:avLst/>
            <a:gdLst/>
            <a:ahLst/>
            <a:cxnLst/>
            <a:rect l="l" t="t" r="r" b="b"/>
            <a:pathLst>
              <a:path w="2690365" h="1952625">
                <a:moveTo>
                  <a:pt x="0" y="0"/>
                </a:moveTo>
                <a:lnTo>
                  <a:pt x="2690365" y="0"/>
                </a:lnTo>
                <a:lnTo>
                  <a:pt x="2690365" y="1952625"/>
                </a:lnTo>
                <a:lnTo>
                  <a:pt x="0" y="1952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84658" y="5848921"/>
            <a:ext cx="2375916" cy="15240"/>
          </a:xfrm>
          <a:custGeom>
            <a:avLst/>
            <a:gdLst/>
            <a:ahLst/>
            <a:cxnLst/>
            <a:rect l="l" t="t" r="r" b="b"/>
            <a:pathLst>
              <a:path w="2375916" h="15240">
                <a:moveTo>
                  <a:pt x="0" y="0"/>
                </a:moveTo>
                <a:lnTo>
                  <a:pt x="2375916" y="0"/>
                </a:lnTo>
                <a:lnTo>
                  <a:pt x="237591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698111" y="5848921"/>
            <a:ext cx="1751076" cy="15240"/>
          </a:xfrm>
          <a:custGeom>
            <a:avLst/>
            <a:gdLst/>
            <a:ahLst/>
            <a:cxnLst/>
            <a:rect l="l" t="t" r="r" b="b"/>
            <a:pathLst>
              <a:path w="1751076" h="15240">
                <a:moveTo>
                  <a:pt x="0" y="0"/>
                </a:moveTo>
                <a:lnTo>
                  <a:pt x="1751076" y="0"/>
                </a:lnTo>
                <a:lnTo>
                  <a:pt x="1751076"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6926961" y="5860971"/>
            <a:ext cx="1787652" cy="15240"/>
          </a:xfrm>
          <a:custGeom>
            <a:avLst/>
            <a:gdLst/>
            <a:ahLst/>
            <a:cxnLst/>
            <a:rect l="l" t="t" r="r" b="b"/>
            <a:pathLst>
              <a:path w="1787652" h="15240">
                <a:moveTo>
                  <a:pt x="0" y="0"/>
                </a:moveTo>
                <a:lnTo>
                  <a:pt x="1787652" y="0"/>
                </a:lnTo>
                <a:lnTo>
                  <a:pt x="1787652" y="15240"/>
                </a:lnTo>
                <a:lnTo>
                  <a:pt x="0" y="1524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Freeform 16"/>
          <p:cNvSpPr/>
          <p:nvPr/>
        </p:nvSpPr>
        <p:spPr>
          <a:xfrm>
            <a:off x="9358379" y="5848921"/>
            <a:ext cx="2229612" cy="15240"/>
          </a:xfrm>
          <a:custGeom>
            <a:avLst/>
            <a:gdLst/>
            <a:ahLst/>
            <a:cxnLst/>
            <a:rect l="l" t="t" r="r" b="b"/>
            <a:pathLst>
              <a:path w="2229612" h="15240">
                <a:moveTo>
                  <a:pt x="0" y="0"/>
                </a:moveTo>
                <a:lnTo>
                  <a:pt x="2229612" y="0"/>
                </a:lnTo>
                <a:lnTo>
                  <a:pt x="2229612" y="15240"/>
                </a:lnTo>
                <a:lnTo>
                  <a:pt x="0" y="1524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7" name="Freeform 17"/>
          <p:cNvSpPr/>
          <p:nvPr/>
        </p:nvSpPr>
        <p:spPr>
          <a:xfrm>
            <a:off x="4672841" y="3330702"/>
            <a:ext cx="1933575" cy="1924050"/>
          </a:xfrm>
          <a:custGeom>
            <a:avLst/>
            <a:gdLst/>
            <a:ahLst/>
            <a:cxnLst/>
            <a:rect l="l" t="t" r="r" b="b"/>
            <a:pathLst>
              <a:path w="1933575" h="1924050">
                <a:moveTo>
                  <a:pt x="0" y="0"/>
                </a:moveTo>
                <a:lnTo>
                  <a:pt x="1933575" y="0"/>
                </a:lnTo>
                <a:lnTo>
                  <a:pt x="1933575" y="1924050"/>
                </a:lnTo>
                <a:lnTo>
                  <a:pt x="0" y="1924050"/>
                </a:lnTo>
                <a:lnTo>
                  <a:pt x="0" y="0"/>
                </a:lnTo>
                <a:close/>
              </a:path>
            </a:pathLst>
          </a:custGeom>
          <a:blipFill>
            <a:blip r:embed="rId21"/>
            <a:stretch>
              <a:fillRect/>
            </a:stretch>
          </a:blipFill>
        </p:spPr>
        <p:txBody>
          <a:bodyPr/>
          <a:lstStyle/>
          <a:p>
            <a:endParaRPr lang="en-US"/>
          </a:p>
        </p:txBody>
      </p:sp>
      <p:sp>
        <p:nvSpPr>
          <p:cNvPr id="18" name="Freeform 18"/>
          <p:cNvSpPr/>
          <p:nvPr/>
        </p:nvSpPr>
        <p:spPr>
          <a:xfrm>
            <a:off x="6948421" y="3330702"/>
            <a:ext cx="1610611" cy="1924050"/>
          </a:xfrm>
          <a:custGeom>
            <a:avLst/>
            <a:gdLst/>
            <a:ahLst/>
            <a:cxnLst/>
            <a:rect l="l" t="t" r="r" b="b"/>
            <a:pathLst>
              <a:path w="1610611" h="1924050">
                <a:moveTo>
                  <a:pt x="0" y="0"/>
                </a:moveTo>
                <a:lnTo>
                  <a:pt x="1610611" y="0"/>
                </a:lnTo>
                <a:lnTo>
                  <a:pt x="1610611" y="1924050"/>
                </a:lnTo>
                <a:lnTo>
                  <a:pt x="0" y="1924050"/>
                </a:lnTo>
                <a:lnTo>
                  <a:pt x="0" y="0"/>
                </a:lnTo>
                <a:close/>
              </a:path>
            </a:pathLst>
          </a:custGeom>
          <a:blipFill>
            <a:blip r:embed="rId22"/>
            <a:stretch>
              <a:fillRect/>
            </a:stretch>
          </a:blipFill>
        </p:spPr>
        <p:txBody>
          <a:bodyPr/>
          <a:lstStyle/>
          <a:p>
            <a:endParaRPr lang="en-US"/>
          </a:p>
        </p:txBody>
      </p:sp>
      <p:sp>
        <p:nvSpPr>
          <p:cNvPr id="19" name="Freeform 19"/>
          <p:cNvSpPr/>
          <p:nvPr/>
        </p:nvSpPr>
        <p:spPr>
          <a:xfrm>
            <a:off x="9251566" y="3330702"/>
            <a:ext cx="2655065" cy="1924050"/>
          </a:xfrm>
          <a:custGeom>
            <a:avLst/>
            <a:gdLst/>
            <a:ahLst/>
            <a:cxnLst/>
            <a:rect l="l" t="t" r="r" b="b"/>
            <a:pathLst>
              <a:path w="2655065" h="1924050">
                <a:moveTo>
                  <a:pt x="0" y="0"/>
                </a:moveTo>
                <a:lnTo>
                  <a:pt x="2655065" y="0"/>
                </a:lnTo>
                <a:lnTo>
                  <a:pt x="2655065" y="1924050"/>
                </a:lnTo>
                <a:lnTo>
                  <a:pt x="0" y="1924050"/>
                </a:lnTo>
                <a:lnTo>
                  <a:pt x="0" y="0"/>
                </a:lnTo>
                <a:close/>
              </a:path>
            </a:pathLst>
          </a:custGeom>
          <a:blipFill>
            <a:blip r:embed="rId23"/>
            <a:stretch>
              <a:fillRect/>
            </a:stretch>
          </a:blipFill>
        </p:spPr>
        <p:txBody>
          <a:bodyPr/>
          <a:lstStyle/>
          <a:p>
            <a:endParaRPr lang="en-US"/>
          </a:p>
        </p:txBody>
      </p:sp>
      <p:sp>
        <p:nvSpPr>
          <p:cNvPr id="20" name="Freeform 20"/>
          <p:cNvSpPr/>
          <p:nvPr/>
        </p:nvSpPr>
        <p:spPr>
          <a:xfrm>
            <a:off x="6448168" y="207940"/>
            <a:ext cx="2437257" cy="1227287"/>
          </a:xfrm>
          <a:custGeom>
            <a:avLst/>
            <a:gdLst/>
            <a:ahLst/>
            <a:cxnLst/>
            <a:rect l="l" t="t" r="r" b="b"/>
            <a:pathLst>
              <a:path w="2437257" h="1227287">
                <a:moveTo>
                  <a:pt x="0" y="0"/>
                </a:moveTo>
                <a:lnTo>
                  <a:pt x="2437257" y="0"/>
                </a:lnTo>
                <a:lnTo>
                  <a:pt x="2437257" y="1227287"/>
                </a:lnTo>
                <a:lnTo>
                  <a:pt x="0" y="1227287"/>
                </a:lnTo>
                <a:lnTo>
                  <a:pt x="0" y="0"/>
                </a:lnTo>
                <a:close/>
              </a:path>
            </a:pathLst>
          </a:custGeom>
          <a:blipFill>
            <a:blip r:embed="rId24"/>
            <a:stretch>
              <a:fillRect/>
            </a:stretch>
          </a:blipFill>
        </p:spPr>
        <p:txBody>
          <a:bodyPr/>
          <a:lstStyle/>
          <a:p>
            <a:endParaRPr lang="en-US"/>
          </a:p>
        </p:txBody>
      </p:sp>
      <p:sp>
        <p:nvSpPr>
          <p:cNvPr id="21" name="Freeform 21"/>
          <p:cNvSpPr/>
          <p:nvPr/>
        </p:nvSpPr>
        <p:spPr>
          <a:xfrm>
            <a:off x="3794884" y="179708"/>
            <a:ext cx="2609850" cy="581025"/>
          </a:xfrm>
          <a:custGeom>
            <a:avLst/>
            <a:gdLst/>
            <a:ahLst/>
            <a:cxnLst/>
            <a:rect l="l" t="t" r="r" b="b"/>
            <a:pathLst>
              <a:path w="2609850" h="581025">
                <a:moveTo>
                  <a:pt x="0" y="0"/>
                </a:moveTo>
                <a:lnTo>
                  <a:pt x="2609850" y="0"/>
                </a:lnTo>
                <a:lnTo>
                  <a:pt x="2609850" y="581025"/>
                </a:lnTo>
                <a:lnTo>
                  <a:pt x="0" y="581025"/>
                </a:lnTo>
                <a:lnTo>
                  <a:pt x="0" y="0"/>
                </a:lnTo>
                <a:close/>
              </a:path>
            </a:pathLst>
          </a:custGeom>
          <a:blipFill>
            <a:blip r:embed="rId25"/>
            <a:stretch>
              <a:fillRect/>
            </a:stretch>
          </a:blipFill>
        </p:spPr>
        <p:txBody>
          <a:bodyPr/>
          <a:lstStyle/>
          <a:p>
            <a:endParaRPr lang="en-US"/>
          </a:p>
        </p:txBody>
      </p:sp>
      <p:sp>
        <p:nvSpPr>
          <p:cNvPr id="22" name="TextBox 22"/>
          <p:cNvSpPr txBox="1"/>
          <p:nvPr/>
        </p:nvSpPr>
        <p:spPr>
          <a:xfrm>
            <a:off x="1689478" y="860765"/>
            <a:ext cx="179460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Tổng quan React</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1297181" y="1684687"/>
            <a:ext cx="204292" cy="1081107"/>
          </a:xfrm>
          <a:prstGeom prst="rect">
            <a:avLst/>
          </a:prstGeom>
        </p:spPr>
        <p:txBody>
          <a:bodyPr lIns="0" tIns="0" rIns="0" bIns="0" rtlCol="0" anchor="t">
            <a:spAutoFit/>
          </a:bodyPr>
          <a:lstStyle/>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83693" y="1789738"/>
            <a:ext cx="10185864" cy="1083440"/>
          </a:xfrm>
          <a:prstGeom prst="rect">
            <a:avLst/>
          </a:prstGeom>
        </p:spPr>
        <p:txBody>
          <a:bodyPr lIns="0" tIns="0" rIns="0" bIns="0" rtlCol="0" anchor="t">
            <a:spAutoFit/>
          </a:bodyPr>
          <a:lstStyle/>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React là một thư viện JavaScript dùng để xây dựng giao diện người dùng (UI-User Interface). Reactđược Facebook phát triển, và hiện họ sử dụng vào các sản phẩm của họ như </a:t>
            </a:r>
            <a:r>
              <a:rPr lang="en-US" sz="2004" i="1" spc="28">
                <a:solidFill>
                  <a:srgbClr val="F117D7"/>
                </a:solidFill>
                <a:latin typeface="IBM Plex Sans Condensed Italics"/>
                <a:ea typeface="IBM Plex Sans Condensed Italics"/>
                <a:cs typeface="IBM Plex Sans Condensed Italics"/>
                <a:sym typeface="IBM Plex Sans Condensed Italics"/>
              </a:rPr>
              <a:t>FaceBook, </a:t>
            </a:r>
          </a:p>
          <a:p>
            <a:pPr algn="just">
              <a:lnSpc>
                <a:spcPts val="3805"/>
              </a:lnSpc>
            </a:pPr>
            <a:r>
              <a:rPr lang="en-US" sz="2004" i="1" spc="30">
                <a:solidFill>
                  <a:srgbClr val="F117D7"/>
                </a:solidFill>
                <a:latin typeface="IBM Plex Sans Condensed Italics"/>
                <a:ea typeface="IBM Plex Sans Condensed Italics"/>
                <a:cs typeface="IBM Plex Sans Condensed Italics"/>
                <a:sym typeface="IBM Plex Sans Condensed Italics"/>
              </a:rPr>
              <a:t>Instagram</a:t>
            </a:r>
          </a:p>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số trang nổi tiếng đang sử dụng React: </a:t>
            </a:r>
          </a:p>
        </p:txBody>
      </p:sp>
      <p:sp>
        <p:nvSpPr>
          <p:cNvPr id="26" name="TextBox 2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7" name="TextBox 2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8" name="TextBox 28"/>
          <p:cNvSpPr txBox="1"/>
          <p:nvPr/>
        </p:nvSpPr>
        <p:spPr>
          <a:xfrm>
            <a:off x="1684906" y="5559323"/>
            <a:ext cx="2422427"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6" tooltip="https://www.netflix.com/"/>
              </a:rPr>
              <a:t>https://www.netflix.com/</a:t>
            </a:r>
          </a:p>
        </p:txBody>
      </p:sp>
      <p:sp>
        <p:nvSpPr>
          <p:cNvPr id="29" name="TextBox 29"/>
          <p:cNvSpPr txBox="1"/>
          <p:nvPr/>
        </p:nvSpPr>
        <p:spPr>
          <a:xfrm>
            <a:off x="4698749" y="5559323"/>
            <a:ext cx="178446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7" tooltip="https://shopee.vn/"/>
              </a:rPr>
              <a:t>https://shopee.vn/</a:t>
            </a:r>
          </a:p>
        </p:txBody>
      </p:sp>
      <p:sp>
        <p:nvSpPr>
          <p:cNvPr id="30" name="TextBox 30"/>
          <p:cNvSpPr txBox="1"/>
          <p:nvPr/>
        </p:nvSpPr>
        <p:spPr>
          <a:xfrm>
            <a:off x="6927847" y="5571515"/>
            <a:ext cx="182317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8" tooltip="https://tiktok.com/"/>
              </a:rPr>
              <a:t>https://tiktok.com/</a:t>
            </a:r>
          </a:p>
        </p:txBody>
      </p:sp>
      <p:sp>
        <p:nvSpPr>
          <p:cNvPr id="31" name="TextBox 31"/>
          <p:cNvSpPr txBox="1"/>
          <p:nvPr/>
        </p:nvSpPr>
        <p:spPr>
          <a:xfrm>
            <a:off x="9359522" y="5559323"/>
            <a:ext cx="2274132"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9" tooltip="https://www.lazada.vn/"/>
              </a:rPr>
              <a:t>https://www.lazada.vn/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1395346" y="903094"/>
            <a:ext cx="257017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là gì ?</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353312" y="1662341"/>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96469" y="1806426"/>
            <a:ext cx="9758896" cy="6049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a:t>
            </a:r>
            <a:r>
              <a:rPr lang="en-US" sz="2004" i="1" spc="28">
                <a:solidFill>
                  <a:srgbClr val="000000"/>
                </a:solidFill>
                <a:latin typeface="IBM Plex Sans Condensed Italics"/>
                <a:ea typeface="IBM Plex Sans Condensed Italics"/>
                <a:cs typeface="IBM Plex Sans Condensed Italics"/>
                <a:sym typeface="IBM Plex Sans Condensed Italics"/>
              </a:rPr>
              <a:t>là một tính năng quan trọng, cho phép bạn </a:t>
            </a:r>
            <a:r>
              <a:rPr lang="en-US" sz="2004" i="1" spc="28">
                <a:solidFill>
                  <a:srgbClr val="F117D7"/>
                </a:solidFill>
                <a:latin typeface="IBM Plex Sans Condensed Italics"/>
                <a:ea typeface="IBM Plex Sans Condensed Italics"/>
                <a:cs typeface="IBM Plex Sans Condensed Italics"/>
                <a:sym typeface="IBM Plex Sans Condensed Italics"/>
              </a:rPr>
              <a:t>trích xuất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arrays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objects</a:t>
            </a:r>
            <a:r>
              <a:rPr lang="en-US" sz="2004" i="1" spc="28">
                <a:solidFill>
                  <a:srgbClr val="000000"/>
                </a:solidFill>
                <a:latin typeface="IBM Plex Sans Condensed Italics"/>
                <a:ea typeface="IBM Plex Sans Condensed Italics"/>
                <a:cs typeface="IBM Plex Sans Condensed Italics"/>
                <a:sym typeface="IBM Plex Sans Condensed Italics"/>
              </a:rPr>
              <a:t>một cách dễ dàng và ngắn gọn. </a:t>
            </a:r>
          </a:p>
        </p:txBody>
      </p:sp>
      <p:sp>
        <p:nvSpPr>
          <p:cNvPr id="18" name="TextBox 18"/>
          <p:cNvSpPr txBox="1"/>
          <p:nvPr/>
        </p:nvSpPr>
        <p:spPr>
          <a:xfrm>
            <a:off x="1810769" y="2310041"/>
            <a:ext cx="118901"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2153669" y="2550928"/>
            <a:ext cx="7608427" cy="470973"/>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Với Array: </a:t>
            </a:r>
            <a:r>
              <a:rPr lang="en-US" sz="2004" i="1" spc="28">
                <a:solidFill>
                  <a:srgbClr val="000000"/>
                </a:solidFill>
                <a:latin typeface="IBM Plex Sans Condensed Italics"/>
                <a:ea typeface="IBM Plex Sans Condensed Italics"/>
                <a:cs typeface="IBM Plex Sans Condensed Italics"/>
                <a:sym typeface="IBM Plex Sans Condensed Italics"/>
              </a:rPr>
              <a:t>Trích xuất dữ liệu </a:t>
            </a:r>
            <a:r>
              <a:rPr lang="en-US" sz="2004" i="1" spc="28">
                <a:solidFill>
                  <a:srgbClr val="F117D7"/>
                </a:solidFill>
                <a:latin typeface="IBM Plex Sans Condensed Italics"/>
                <a:ea typeface="IBM Plex Sans Condensed Italics"/>
                <a:cs typeface="IBM Plex Sans Condensed Italics"/>
                <a:sym typeface="IBM Plex Sans Condensed Italics"/>
              </a:rPr>
              <a:t>dựa trên vị trí (index). Với Object: </a:t>
            </a:r>
            <a:r>
              <a:rPr lang="en-US" sz="2004" i="1" spc="28">
                <a:solidFill>
                  <a:srgbClr val="000000"/>
                </a:solidFill>
                <a:latin typeface="IBM Plex Sans Condensed Italics"/>
                <a:ea typeface="IBM Plex Sans Condensed Italics"/>
                <a:cs typeface="IBM Plex Sans Condensed Italics"/>
                <a:sym typeface="IBM Plex Sans Condensed Italics"/>
              </a:rPr>
              <a:t>Trích xuất dữ liệu dựa </a:t>
            </a:r>
            <a:r>
              <a:rPr lang="en-US" sz="2004" i="1" spc="28">
                <a:solidFill>
                  <a:srgbClr val="F117D7"/>
                </a:solidFill>
                <a:latin typeface="IBM Plex Sans Condensed Italics"/>
                <a:ea typeface="IBM Plex Sans Condensed Italics"/>
                <a:cs typeface="IBM Plex Sans Condensed Italics"/>
                <a:sym typeface="IBM Plex Sans Condensed Italics"/>
              </a:rPr>
              <a:t>trên tên thuộc tính (property name).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56459" y="1646177"/>
            <a:ext cx="9054341" cy="2560701"/>
          </a:xfrm>
          <a:custGeom>
            <a:avLst/>
            <a:gdLst/>
            <a:ahLst/>
            <a:cxnLst/>
            <a:rect l="l" t="t" r="r" b="b"/>
            <a:pathLst>
              <a:path w="9054341" h="2560701">
                <a:moveTo>
                  <a:pt x="0" y="0"/>
                </a:moveTo>
                <a:lnTo>
                  <a:pt x="9054341" y="0"/>
                </a:lnTo>
                <a:lnTo>
                  <a:pt x="9054341" y="2560701"/>
                </a:lnTo>
                <a:lnTo>
                  <a:pt x="0" y="2560701"/>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156459" y="4829794"/>
            <a:ext cx="6991350" cy="800100"/>
          </a:xfrm>
          <a:custGeom>
            <a:avLst/>
            <a:gdLst/>
            <a:ahLst/>
            <a:cxnLst/>
            <a:rect l="l" t="t" r="r" b="b"/>
            <a:pathLst>
              <a:path w="6991350" h="800100">
                <a:moveTo>
                  <a:pt x="0" y="0"/>
                </a:moveTo>
                <a:lnTo>
                  <a:pt x="6991350" y="0"/>
                </a:lnTo>
                <a:lnTo>
                  <a:pt x="6991350" y="800100"/>
                </a:lnTo>
                <a:lnTo>
                  <a:pt x="0" y="8001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65442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8" name="TextBox 18"/>
          <p:cNvSpPr txBox="1"/>
          <p:nvPr/>
        </p:nvSpPr>
        <p:spPr>
          <a:xfrm>
            <a:off x="1083259" y="431320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4419190"/>
            <a:ext cx="8447589"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2.1 Nhưng nếu sử dụng destructuring, chúng ta sẽ viết ngắn gọn hơn như sau:</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47543" y="2311022"/>
            <a:ext cx="4886325" cy="1114425"/>
          </a:xfrm>
          <a:custGeom>
            <a:avLst/>
            <a:gdLst/>
            <a:ahLst/>
            <a:cxnLst/>
            <a:rect l="l" t="t" r="r" b="b"/>
            <a:pathLst>
              <a:path w="4886325" h="1114425">
                <a:moveTo>
                  <a:pt x="0" y="0"/>
                </a:moveTo>
                <a:lnTo>
                  <a:pt x="4886325" y="0"/>
                </a:lnTo>
                <a:lnTo>
                  <a:pt x="4886325" y="1114425"/>
                </a:lnTo>
                <a:lnTo>
                  <a:pt x="0" y="1114425"/>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447543" y="4248655"/>
            <a:ext cx="7953375" cy="457200"/>
          </a:xfrm>
          <a:custGeom>
            <a:avLst/>
            <a:gdLst/>
            <a:ahLst/>
            <a:cxnLst/>
            <a:rect l="l" t="t" r="r" b="b"/>
            <a:pathLst>
              <a:path w="7953375" h="457200">
                <a:moveTo>
                  <a:pt x="0" y="0"/>
                </a:moveTo>
                <a:lnTo>
                  <a:pt x="7953375" y="0"/>
                </a:lnTo>
                <a:lnTo>
                  <a:pt x="7953375" y="457200"/>
                </a:lnTo>
                <a:lnTo>
                  <a:pt x="0" y="45720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47543" y="5486705"/>
            <a:ext cx="7761732" cy="1330328"/>
          </a:xfrm>
          <a:custGeom>
            <a:avLst/>
            <a:gdLst/>
            <a:ahLst/>
            <a:cxnLst/>
            <a:rect l="l" t="t" r="r" b="b"/>
            <a:pathLst>
              <a:path w="7761732" h="1330328">
                <a:moveTo>
                  <a:pt x="0" y="0"/>
                </a:moveTo>
                <a:lnTo>
                  <a:pt x="7761732" y="0"/>
                </a:lnTo>
                <a:lnTo>
                  <a:pt x="7761732" y="1330328"/>
                </a:lnTo>
                <a:lnTo>
                  <a:pt x="0" y="1330328"/>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39240" y="893321"/>
            <a:ext cx="267122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1192987" y="5063490"/>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2.4 Destructuring với rest parameter:</a:t>
            </a:r>
          </a:p>
        </p:txBody>
      </p:sp>
      <p:sp>
        <p:nvSpPr>
          <p:cNvPr id="20" name="TextBox 20"/>
          <p:cNvSpPr txBox="1"/>
          <p:nvPr/>
        </p:nvSpPr>
        <p:spPr>
          <a:xfrm>
            <a:off x="1074115" y="3719703"/>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2.3 Destructuring với giá trị mặc định:</a:t>
            </a:r>
          </a:p>
        </p:txBody>
      </p:sp>
      <p:sp>
        <p:nvSpPr>
          <p:cNvPr id="21" name="TextBox 21"/>
          <p:cNvSpPr txBox="1"/>
          <p:nvPr/>
        </p:nvSpPr>
        <p:spPr>
          <a:xfrm>
            <a:off x="1023214" y="1769878"/>
            <a:ext cx="712727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2.2 Có thể bỏ qua phần tử không cần thiết bằng cách để dấu phẩy: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87275" y="1569463"/>
            <a:ext cx="7744844" cy="2756535"/>
          </a:xfrm>
          <a:custGeom>
            <a:avLst/>
            <a:gdLst/>
            <a:ahLst/>
            <a:cxnLst/>
            <a:rect l="l" t="t" r="r" b="b"/>
            <a:pathLst>
              <a:path w="7744844" h="2756535">
                <a:moveTo>
                  <a:pt x="0" y="0"/>
                </a:moveTo>
                <a:lnTo>
                  <a:pt x="7744844" y="0"/>
                </a:lnTo>
                <a:lnTo>
                  <a:pt x="7744844" y="2756535"/>
                </a:lnTo>
                <a:lnTo>
                  <a:pt x="0" y="2756535"/>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359151" y="5288480"/>
            <a:ext cx="3800475" cy="1028700"/>
          </a:xfrm>
          <a:custGeom>
            <a:avLst/>
            <a:gdLst/>
            <a:ahLst/>
            <a:cxnLst/>
            <a:rect l="l" t="t" r="r" b="b"/>
            <a:pathLst>
              <a:path w="3800475" h="1028700">
                <a:moveTo>
                  <a:pt x="0" y="0"/>
                </a:moveTo>
                <a:lnTo>
                  <a:pt x="3800475" y="0"/>
                </a:lnTo>
                <a:lnTo>
                  <a:pt x="3800475" y="1028700"/>
                </a:lnTo>
                <a:lnTo>
                  <a:pt x="0" y="10287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81174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8" name="TextBox 18"/>
          <p:cNvSpPr txBox="1"/>
          <p:nvPr/>
        </p:nvSpPr>
        <p:spPr>
          <a:xfrm>
            <a:off x="1083259" y="4540701"/>
            <a:ext cx="8449447" cy="653244"/>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3.1 Nhưng nếu sử dụng </a:t>
            </a:r>
            <a:r>
              <a:rPr lang="en-US" sz="2006" i="1" spc="28">
                <a:solidFill>
                  <a:srgbClr val="F117D7"/>
                </a:solidFill>
                <a:latin typeface="IBM Plex Sans Condensed Italics"/>
                <a:ea typeface="IBM Plex Sans Condensed Italics"/>
                <a:cs typeface="IBM Plex Sans Condensed Italics"/>
                <a:sym typeface="IBM Plex Sans Condensed Italics"/>
              </a:rPr>
              <a:t>destructuring</a:t>
            </a:r>
            <a:r>
              <a:rPr lang="en-US" sz="2006" i="1" spc="28">
                <a:solidFill>
                  <a:srgbClr val="000000"/>
                </a:solidFill>
                <a:latin typeface="IBM Plex Sans Condensed Italics"/>
                <a:ea typeface="IBM Plex Sans Condensed Italics"/>
                <a:cs typeface="IBM Plex Sans Condensed Italics"/>
                <a:sym typeface="IBM Plex Sans Condensed Italics"/>
              </a:rPr>
              <a:t>, chúng ta sẽ viết ngắn gọn hơn như sau: Lưu ý: </a:t>
            </a:r>
            <a:r>
              <a:rPr lang="en-US" sz="2006" i="1" spc="28">
                <a:solidFill>
                  <a:srgbClr val="F117D7"/>
                </a:solidFill>
                <a:latin typeface="IBM Plex Sans Condensed Italics"/>
                <a:ea typeface="IBM Plex Sans Condensed Italics"/>
                <a:cs typeface="IBM Plex Sans Condensed Italics"/>
                <a:sym typeface="IBM Plex Sans Condensed Italics"/>
              </a:rPr>
              <a:t>Tên biến </a:t>
            </a:r>
            <a:r>
              <a:rPr lang="en-US" sz="2006" i="1" spc="28">
                <a:solidFill>
                  <a:srgbClr val="000000"/>
                </a:solidFill>
                <a:latin typeface="IBM Plex Sans Condensed Italics"/>
                <a:ea typeface="IBM Plex Sans Condensed Italics"/>
                <a:cs typeface="IBM Plex Sans Condensed Italics"/>
                <a:sym typeface="IBM Plex Sans Condensed Italics"/>
              </a:rPr>
              <a:t>phải </a:t>
            </a:r>
            <a:r>
              <a:rPr lang="en-US" sz="2006" i="1" spc="28">
                <a:solidFill>
                  <a:srgbClr val="F117D7"/>
                </a:solidFill>
                <a:latin typeface="IBM Plex Sans Condensed Italics"/>
                <a:ea typeface="IBM Plex Sans Condensed Italics"/>
                <a:cs typeface="IBM Plex Sans Condensed Italics"/>
                <a:sym typeface="IBM Plex Sans Condensed Italics"/>
              </a:rPr>
              <a:t>trùng với tên thuộc tính </a:t>
            </a:r>
            <a:r>
              <a:rPr lang="en-US" sz="2006" i="1" spc="28">
                <a:solidFill>
                  <a:srgbClr val="000000"/>
                </a:solidFill>
                <a:latin typeface="IBM Plex Sans Condensed Italics"/>
                <a:ea typeface="IBM Plex Sans Condensed Italics"/>
                <a:cs typeface="IBM Plex Sans Condensed Italics"/>
                <a:sym typeface="IBM Plex Sans Condensed Italics"/>
              </a:rPr>
              <a:t>trong object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47241" y="2059810"/>
            <a:ext cx="5495925" cy="952500"/>
          </a:xfrm>
          <a:custGeom>
            <a:avLst/>
            <a:gdLst/>
            <a:ahLst/>
            <a:cxnLst/>
            <a:rect l="l" t="t" r="r" b="b"/>
            <a:pathLst>
              <a:path w="5495925" h="952500">
                <a:moveTo>
                  <a:pt x="0" y="0"/>
                </a:moveTo>
                <a:lnTo>
                  <a:pt x="5495925" y="0"/>
                </a:lnTo>
                <a:lnTo>
                  <a:pt x="5495925" y="952500"/>
                </a:lnTo>
                <a:lnTo>
                  <a:pt x="0" y="952500"/>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547241" y="3671059"/>
            <a:ext cx="7877175" cy="1343025"/>
          </a:xfrm>
          <a:custGeom>
            <a:avLst/>
            <a:gdLst/>
            <a:ahLst/>
            <a:cxnLst/>
            <a:rect l="l" t="t" r="r" b="b"/>
            <a:pathLst>
              <a:path w="7877175" h="1343025">
                <a:moveTo>
                  <a:pt x="0" y="0"/>
                </a:moveTo>
                <a:lnTo>
                  <a:pt x="7877175" y="0"/>
                </a:lnTo>
                <a:lnTo>
                  <a:pt x="7877175" y="1343025"/>
                </a:lnTo>
                <a:lnTo>
                  <a:pt x="0" y="13430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547241" y="5511594"/>
            <a:ext cx="5715000" cy="1085840"/>
          </a:xfrm>
          <a:custGeom>
            <a:avLst/>
            <a:gdLst/>
            <a:ahLst/>
            <a:cxnLst/>
            <a:rect l="l" t="t" r="r" b="b"/>
            <a:pathLst>
              <a:path w="5715000" h="1085840">
                <a:moveTo>
                  <a:pt x="0" y="0"/>
                </a:moveTo>
                <a:lnTo>
                  <a:pt x="5715000" y="0"/>
                </a:lnTo>
                <a:lnTo>
                  <a:pt x="5715000" y="1085840"/>
                </a:lnTo>
                <a:lnTo>
                  <a:pt x="0" y="108584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39240" y="893321"/>
            <a:ext cx="280863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9" name="TextBox 19"/>
          <p:cNvSpPr txBox="1"/>
          <p:nvPr/>
        </p:nvSpPr>
        <p:spPr>
          <a:xfrm>
            <a:off x="1267663" y="5125088"/>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3.4 Destructuring với rest parameter:</a:t>
            </a:r>
          </a:p>
        </p:txBody>
      </p:sp>
      <p:sp>
        <p:nvSpPr>
          <p:cNvPr id="20" name="TextBox 20"/>
          <p:cNvSpPr txBox="1"/>
          <p:nvPr/>
        </p:nvSpPr>
        <p:spPr>
          <a:xfrm>
            <a:off x="1192987" y="3246882"/>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3.3 Destructuring với giá trị mặc định:</a:t>
            </a:r>
          </a:p>
        </p:txBody>
      </p:sp>
      <p:sp>
        <p:nvSpPr>
          <p:cNvPr id="21" name="TextBox 21"/>
          <p:cNvSpPr txBox="1"/>
          <p:nvPr/>
        </p:nvSpPr>
        <p:spPr>
          <a:xfrm>
            <a:off x="1192987" y="1650111"/>
            <a:ext cx="721961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3.2 Đổi tên biến khi destructuring Obj ( Dùng alias –tên bí danh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09265" y="2619118"/>
            <a:ext cx="5249799" cy="2251453"/>
          </a:xfrm>
          <a:custGeom>
            <a:avLst/>
            <a:gdLst/>
            <a:ahLst/>
            <a:cxnLst/>
            <a:rect l="l" t="t" r="r" b="b"/>
            <a:pathLst>
              <a:path w="5249799" h="2251453">
                <a:moveTo>
                  <a:pt x="0" y="0"/>
                </a:moveTo>
                <a:lnTo>
                  <a:pt x="5249799" y="0"/>
                </a:lnTo>
                <a:lnTo>
                  <a:pt x="5249799" y="2251453"/>
                </a:lnTo>
                <a:lnTo>
                  <a:pt x="0" y="2251453"/>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30461"/>
            <a:ext cx="204045" cy="166326"/>
          </a:xfrm>
          <a:prstGeom prst="rect">
            <a:avLst/>
          </a:prstGeom>
        </p:spPr>
        <p:txBody>
          <a:bodyPr lIns="0" tIns="0" rIns="0" bIns="0" rtlCol="0" anchor="t">
            <a:spAutoFit/>
          </a:bodyPr>
          <a:lstStyle/>
          <a:p>
            <a:pPr algn="l">
              <a:lnSpc>
                <a:spcPts val="1002"/>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1737998"/>
            <a:ext cx="9081345" cy="166173"/>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còn có thể được sử dụng trực tiếp trong tham số (</a:t>
            </a:r>
            <a:r>
              <a:rPr lang="en-US" sz="2004" i="1" spc="28">
                <a:solidFill>
                  <a:srgbClr val="F117D7"/>
                </a:solidFill>
                <a:latin typeface="IBM Plex Sans Condensed Italics"/>
                <a:ea typeface="IBM Plex Sans Condensed Italics"/>
                <a:cs typeface="IBM Plex Sans Condensed Italics"/>
                <a:sym typeface="IBM Plex Sans Condensed Italics"/>
              </a:rPr>
              <a:t>parameter</a:t>
            </a:r>
            <a:r>
              <a:rPr lang="en-US" sz="2004" i="1" spc="28">
                <a:solidFill>
                  <a:srgbClr val="000000"/>
                </a:solidFill>
                <a:latin typeface="IBM Plex Sans Condensed Italics"/>
                <a:ea typeface="IBM Plex Sans Condensed Italics"/>
                <a:cs typeface="IBM Plex Sans Condensed Italics"/>
                <a:sym typeface="IBM Plex Sans Condensed Italics"/>
              </a:rPr>
              <a:t>) của hàm.</a:t>
            </a:r>
          </a:p>
        </p:txBody>
      </p:sp>
      <p:sp>
        <p:nvSpPr>
          <p:cNvPr id="19" name="TextBox 19"/>
          <p:cNvSpPr txBox="1"/>
          <p:nvPr/>
        </p:nvSpPr>
        <p:spPr>
          <a:xfrm>
            <a:off x="1192987" y="1785623"/>
            <a:ext cx="7275900" cy="423348"/>
          </a:xfrm>
          <a:prstGeom prst="rect">
            <a:avLst/>
          </a:prstGeom>
        </p:spPr>
        <p:txBody>
          <a:bodyPr lIns="0" tIns="0" rIns="0" bIns="0" rtlCol="0" anchor="t">
            <a:spAutoFit/>
          </a:bodyPr>
          <a:lstStyle/>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giúp </a:t>
            </a:r>
            <a:r>
              <a:rPr lang="en-US" sz="2004" i="1" spc="28">
                <a:solidFill>
                  <a:srgbClr val="F117D7"/>
                </a:solidFill>
                <a:latin typeface="IBM Plex Sans Condensed Italics"/>
                <a:ea typeface="IBM Plex Sans Condensed Italics"/>
                <a:cs typeface="IBM Plex Sans Condensed Italics"/>
                <a:sym typeface="IBM Plex Sans Condensed Italics"/>
              </a:rPr>
              <a:t>tránh việc lặp lại truy cập thuộc tính bên trong thân hàm.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01500" y="2594239"/>
            <a:ext cx="5120259" cy="3499104"/>
          </a:xfrm>
          <a:custGeom>
            <a:avLst/>
            <a:gdLst/>
            <a:ahLst/>
            <a:cxnLst/>
            <a:rect l="l" t="t" r="r" b="b"/>
            <a:pathLst>
              <a:path w="5120259" h="3499104">
                <a:moveTo>
                  <a:pt x="0" y="0"/>
                </a:moveTo>
                <a:lnTo>
                  <a:pt x="5120259" y="0"/>
                </a:lnTo>
                <a:lnTo>
                  <a:pt x="5120259" y="3499104"/>
                </a:lnTo>
                <a:lnTo>
                  <a:pt x="0" y="3499104"/>
                </a:lnTo>
                <a:lnTo>
                  <a:pt x="0" y="0"/>
                </a:lnTo>
                <a:close/>
              </a:path>
            </a:pathLst>
          </a:custGeom>
          <a:blipFill>
            <a:blip r:embed="rId13"/>
            <a:stretch>
              <a:fillRect/>
            </a:stretch>
          </a:blipFill>
        </p:spPr>
        <p:txBody>
          <a:bodyPr/>
          <a:lstStyle/>
          <a:p>
            <a:endParaRPr lang="en-US"/>
          </a:p>
        </p:txBody>
      </p:sp>
      <p:sp>
        <p:nvSpPr>
          <p:cNvPr id="13" name="Freeform 13"/>
          <p:cNvSpPr/>
          <p:nvPr/>
        </p:nvSpPr>
        <p:spPr>
          <a:xfrm>
            <a:off x="5270249" y="883663"/>
            <a:ext cx="3380108" cy="1449581"/>
          </a:xfrm>
          <a:custGeom>
            <a:avLst/>
            <a:gdLst/>
            <a:ahLst/>
            <a:cxnLst/>
            <a:rect l="l" t="t" r="r" b="b"/>
            <a:pathLst>
              <a:path w="3380108" h="1449581">
                <a:moveTo>
                  <a:pt x="0" y="0"/>
                </a:moveTo>
                <a:lnTo>
                  <a:pt x="3380108" y="0"/>
                </a:lnTo>
                <a:lnTo>
                  <a:pt x="3380108" y="1449581"/>
                </a:lnTo>
                <a:lnTo>
                  <a:pt x="0" y="1449581"/>
                </a:lnTo>
                <a:lnTo>
                  <a:pt x="0" y="0"/>
                </a:lnTo>
                <a:close/>
              </a:path>
            </a:pathLst>
          </a:custGeom>
          <a:blipFill>
            <a:blip r:embed="rId14"/>
            <a:stretch>
              <a:fillRect/>
            </a:stretch>
          </a:blipFill>
        </p:spPr>
        <p:txBody>
          <a:bodyPr/>
          <a:lstStyle/>
          <a:p>
            <a:endParaRPr lang="en-US"/>
          </a:p>
        </p:txBody>
      </p:sp>
      <p:sp>
        <p:nvSpPr>
          <p:cNvPr id="14" name="Freeform 14"/>
          <p:cNvSpPr/>
          <p:nvPr/>
        </p:nvSpPr>
        <p:spPr>
          <a:xfrm>
            <a:off x="6433947" y="2594105"/>
            <a:ext cx="5555999" cy="2323081"/>
          </a:xfrm>
          <a:custGeom>
            <a:avLst/>
            <a:gdLst/>
            <a:ahLst/>
            <a:cxnLst/>
            <a:rect l="l" t="t" r="r" b="b"/>
            <a:pathLst>
              <a:path w="5555999" h="2323081">
                <a:moveTo>
                  <a:pt x="0" y="0"/>
                </a:moveTo>
                <a:lnTo>
                  <a:pt x="5555999" y="0"/>
                </a:lnTo>
                <a:lnTo>
                  <a:pt x="5555999" y="2323081"/>
                </a:lnTo>
                <a:lnTo>
                  <a:pt x="0" y="2323081"/>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9" name="TextBox 19"/>
          <p:cNvSpPr txBox="1"/>
          <p:nvPr/>
        </p:nvSpPr>
        <p:spPr>
          <a:xfrm>
            <a:off x="6534026" y="5193973"/>
            <a:ext cx="4757042" cy="644947"/>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Ngắn gọn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dễ đọc </a:t>
            </a:r>
            <a:r>
              <a:rPr lang="en-US" sz="2004" i="1" spc="28">
                <a:solidFill>
                  <a:srgbClr val="000000"/>
                </a:solidFill>
                <a:latin typeface="IBM Plex Sans Condensed Italics"/>
                <a:ea typeface="IBM Plex Sans Condensed Italics"/>
                <a:cs typeface="IBM Plex Sans Condensed Italics"/>
                <a:sym typeface="IBM Plex Sans Condensed Italics"/>
              </a:rPr>
              <a:t>hơn: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gọi donHang.property nhiều lần</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48181" y="2171357"/>
            <a:ext cx="9426197" cy="4077462"/>
          </a:xfrm>
          <a:custGeom>
            <a:avLst/>
            <a:gdLst/>
            <a:ahLst/>
            <a:cxnLst/>
            <a:rect l="l" t="t" r="r" b="b"/>
            <a:pathLst>
              <a:path w="9426197" h="4077462">
                <a:moveTo>
                  <a:pt x="0" y="0"/>
                </a:moveTo>
                <a:lnTo>
                  <a:pt x="9426197" y="0"/>
                </a:lnTo>
                <a:lnTo>
                  <a:pt x="9426197" y="4077462"/>
                </a:lnTo>
                <a:lnTo>
                  <a:pt x="0" y="4077462"/>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418472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 Sử dụng Destructuring với mặc định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358764" y="1921764"/>
            <a:ext cx="1990344" cy="24384"/>
          </a:xfrm>
          <a:custGeom>
            <a:avLst/>
            <a:gdLst/>
            <a:ahLst/>
            <a:cxnLst/>
            <a:rect l="l" t="t" r="r" b="b"/>
            <a:pathLst>
              <a:path w="1990344" h="24384">
                <a:moveTo>
                  <a:pt x="0" y="0"/>
                </a:moveTo>
                <a:lnTo>
                  <a:pt x="1990344" y="0"/>
                </a:lnTo>
                <a:lnTo>
                  <a:pt x="1990344" y="24384"/>
                </a:lnTo>
                <a:lnTo>
                  <a:pt x="0" y="243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4904356" y="2531364"/>
            <a:ext cx="1749552" cy="24384"/>
          </a:xfrm>
          <a:custGeom>
            <a:avLst/>
            <a:gdLst/>
            <a:ahLst/>
            <a:cxnLst/>
            <a:rect l="l" t="t" r="r" b="b"/>
            <a:pathLst>
              <a:path w="1749552" h="24384">
                <a:moveTo>
                  <a:pt x="0" y="0"/>
                </a:moveTo>
                <a:lnTo>
                  <a:pt x="1749552" y="0"/>
                </a:lnTo>
                <a:lnTo>
                  <a:pt x="1749552" y="24384"/>
                </a:lnTo>
                <a:lnTo>
                  <a:pt x="0" y="243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4" name="Freeform 14"/>
          <p:cNvSpPr/>
          <p:nvPr/>
        </p:nvSpPr>
        <p:spPr>
          <a:xfrm>
            <a:off x="1495930" y="312461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6"/>
            <a:stretch>
              <a:fillRect/>
            </a:stretch>
          </a:blipFill>
        </p:spPr>
        <p:txBody>
          <a:bodyPr/>
          <a:lstStyle/>
          <a:p>
            <a:endParaRPr lang="en-US"/>
          </a:p>
        </p:txBody>
      </p:sp>
      <p:sp>
        <p:nvSpPr>
          <p:cNvPr id="15" name="Freeform 15"/>
          <p:cNvSpPr/>
          <p:nvPr/>
        </p:nvSpPr>
        <p:spPr>
          <a:xfrm>
            <a:off x="2550538" y="3148498"/>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7"/>
            <a:stretch>
              <a:fillRect/>
            </a:stretch>
          </a:blipFill>
        </p:spPr>
        <p:txBody>
          <a:bodyPr/>
          <a:lstStyle/>
          <a:p>
            <a:endParaRPr lang="en-US"/>
          </a:p>
        </p:txBody>
      </p:sp>
      <p:sp>
        <p:nvSpPr>
          <p:cNvPr id="16" name="Freeform 16"/>
          <p:cNvSpPr/>
          <p:nvPr/>
        </p:nvSpPr>
        <p:spPr>
          <a:xfrm>
            <a:off x="3605022" y="31200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8"/>
            <a:stretch>
              <a:fillRect/>
            </a:stretch>
          </a:blipFill>
        </p:spPr>
        <p:txBody>
          <a:bodyPr/>
          <a:lstStyle/>
          <a:p>
            <a:endParaRPr lang="en-US"/>
          </a:p>
        </p:txBody>
      </p:sp>
      <p:sp>
        <p:nvSpPr>
          <p:cNvPr id="17" name="Freeform 17"/>
          <p:cNvSpPr/>
          <p:nvPr/>
        </p:nvSpPr>
        <p:spPr>
          <a:xfrm>
            <a:off x="5320160" y="3120095"/>
            <a:ext cx="4648200" cy="3371850"/>
          </a:xfrm>
          <a:custGeom>
            <a:avLst/>
            <a:gdLst/>
            <a:ahLst/>
            <a:cxnLst/>
            <a:rect l="l" t="t" r="r" b="b"/>
            <a:pathLst>
              <a:path w="4648200" h="3371850">
                <a:moveTo>
                  <a:pt x="0" y="0"/>
                </a:moveTo>
                <a:lnTo>
                  <a:pt x="4648200" y="0"/>
                </a:lnTo>
                <a:lnTo>
                  <a:pt x="4648200" y="3371850"/>
                </a:lnTo>
                <a:lnTo>
                  <a:pt x="0" y="3371850"/>
                </a:lnTo>
                <a:lnTo>
                  <a:pt x="0" y="0"/>
                </a:lnTo>
                <a:close/>
              </a:path>
            </a:pathLst>
          </a:custGeom>
          <a:blipFill>
            <a:blip r:embed="rId19"/>
            <a:stretch>
              <a:fillRect/>
            </a:stretch>
          </a:blipFill>
        </p:spPr>
        <p:txBody>
          <a:bodyPr/>
          <a:lstStyle/>
          <a:p>
            <a:endParaRPr lang="en-US"/>
          </a:p>
        </p:txBody>
      </p:sp>
      <p:sp>
        <p:nvSpPr>
          <p:cNvPr id="18" name="TextBox 18"/>
          <p:cNvSpPr txBox="1"/>
          <p:nvPr/>
        </p:nvSpPr>
        <p:spPr>
          <a:xfrm>
            <a:off x="1642872" y="862289"/>
            <a:ext cx="295475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Cùng nhìn lại kiến thức cũ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322737"/>
            <a:ext cx="204045" cy="1138257"/>
          </a:xfrm>
          <a:prstGeom prst="rect">
            <a:avLst/>
          </a:prstGeom>
        </p:spPr>
        <p:txBody>
          <a:bodyPr lIns="0" tIns="0" rIns="0" bIns="0" rtlCol="0" anchor="t">
            <a:spAutoFit/>
          </a:bodyPr>
          <a:lstStyle/>
          <a:p>
            <a:pPr algn="just">
              <a:lnSpc>
                <a:spcPts val="4803"/>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3" name="TextBox 23"/>
          <p:cNvSpPr txBox="1"/>
          <p:nvPr/>
        </p:nvSpPr>
        <p:spPr>
          <a:xfrm>
            <a:off x="1583693" y="1666846"/>
            <a:ext cx="10467537" cy="12053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series </a:t>
            </a:r>
            <a:r>
              <a:rPr lang="en-US" sz="2004" i="1" spc="28">
                <a:solidFill>
                  <a:srgbClr val="F117D7"/>
                </a:solidFill>
                <a:latin typeface="IBM Plex Sans Condensed Italics"/>
                <a:ea typeface="IBM Plex Sans Condensed Italics"/>
                <a:cs typeface="IBM Plex Sans Condensed Italics"/>
                <a:sym typeface="IBM Plex Sans Condensed Italics"/>
              </a:rPr>
              <a:t>HTML-CSS</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hlinkClick r:id="rId20" tooltip="http://web.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20" tooltip="http://web.tuhoc.cc/"/>
              </a:rPr>
              <a:t>http://web.tuhoc.cc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đã được học rằng: Nên tách biệt cấu trúc HTML, CSS để dễ quản lý, chỉnh sửa Tiếp tục trong series Javascript</a:t>
            </a:r>
            <a:r>
              <a:rPr lang="en-US" sz="2004" i="1" spc="28">
                <a:solidFill>
                  <a:srgbClr val="000000"/>
                </a:solidFill>
                <a:latin typeface="IBM Plex Sans Condensed Italics"/>
                <a:ea typeface="IBM Plex Sans Condensed Italics"/>
                <a:cs typeface="IBM Plex Sans Condensed Italics"/>
                <a:sym typeface="IBM Plex Sans Condensed Italics"/>
                <a:hlinkClick r:id="rId21" tooltip="http://js.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21" tooltip="http://js.tuhoc.cc/"/>
              </a:rPr>
              <a:t>http://js.tuhoc.cc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cũng được học cách để viết khối lệnh </a:t>
            </a:r>
            <a:r>
              <a:rPr lang="en-US" sz="2004" i="1" spc="28">
                <a:solidFill>
                  <a:srgbClr val="F117D7"/>
                </a:solidFill>
                <a:latin typeface="IBM Plex Sans Condensed Italics"/>
                <a:ea typeface="IBM Plex Sans Condensed Italics"/>
                <a:cs typeface="IBM Plex Sans Condensed Italics"/>
                <a:sym typeface="IBM Plex Sans Condensed Italics"/>
              </a:rPr>
              <a:t>js </a:t>
            </a:r>
            <a:r>
              <a:rPr lang="en-US" sz="2004" i="1" spc="28">
                <a:solidFill>
                  <a:srgbClr val="000000"/>
                </a:solidFill>
                <a:latin typeface="IBM Plex Sans Condensed Italics"/>
                <a:ea typeface="IBM Plex Sans Condensed Italics"/>
                <a:cs typeface="IBM Plex Sans Condensed Italics"/>
                <a:sym typeface="IBM Plex Sans Condensed Italics"/>
              </a:rPr>
              <a:t>tách biệt với </a:t>
            </a:r>
            <a:r>
              <a:rPr lang="en-US" sz="2004" i="1" spc="28">
                <a:solidFill>
                  <a:srgbClr val="F117D7"/>
                </a:solidFill>
                <a:latin typeface="IBM Plex Sans Condensed Italics"/>
                <a:ea typeface="IBM Plex Sans Condensed Italics"/>
                <a:cs typeface="IBM Plex Sans Condensed Italics"/>
                <a:sym typeface="IBM Plex Sans Condensed Italics"/>
              </a:rPr>
              <a:t>HTML, CSS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92882" y="2171281"/>
            <a:ext cx="6450835" cy="4356354"/>
          </a:xfrm>
          <a:custGeom>
            <a:avLst/>
            <a:gdLst/>
            <a:ahLst/>
            <a:cxnLst/>
            <a:rect l="l" t="t" r="r" b="b"/>
            <a:pathLst>
              <a:path w="6450835" h="4356354">
                <a:moveTo>
                  <a:pt x="0" y="0"/>
                </a:moveTo>
                <a:lnTo>
                  <a:pt x="6450835" y="0"/>
                </a:lnTo>
                <a:lnTo>
                  <a:pt x="6450835" y="4356354"/>
                </a:lnTo>
                <a:lnTo>
                  <a:pt x="0" y="4356354"/>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0022" y="903094"/>
            <a:ext cx="3273733"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288413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4. Sử dụng Rest Parameter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2113150" y="903094"/>
            <a:ext cx="196175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Toán tử Spread</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192987" y="1497111"/>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192987" y="2983392"/>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3129029"/>
            <a:ext cx="2805217"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Thường được sử dụng để:</a:t>
            </a:r>
          </a:p>
        </p:txBody>
      </p:sp>
      <p:sp>
        <p:nvSpPr>
          <p:cNvPr id="19" name="TextBox 19"/>
          <p:cNvSpPr txBox="1"/>
          <p:nvPr/>
        </p:nvSpPr>
        <p:spPr>
          <a:xfrm>
            <a:off x="1650492" y="3326292"/>
            <a:ext cx="119034" cy="909209"/>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993392" y="3567179"/>
            <a:ext cx="4048087" cy="775830"/>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Gộp (merge) dữ liệu. Sao chép mảng hoặc đối tượng.</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Thêm dữ liệu mới một cách linh hoạt.</a:t>
            </a:r>
          </a:p>
        </p:txBody>
      </p:sp>
      <p:sp>
        <p:nvSpPr>
          <p:cNvPr id="21" name="TextBox 21"/>
          <p:cNvSpPr txBox="1"/>
          <p:nvPr/>
        </p:nvSpPr>
        <p:spPr>
          <a:xfrm>
            <a:off x="1535935" y="1604648"/>
            <a:ext cx="2275075"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 Tác dụng :</a:t>
            </a:r>
          </a:p>
        </p:txBody>
      </p:sp>
      <p:sp>
        <p:nvSpPr>
          <p:cNvPr id="22" name="TextBox 22"/>
          <p:cNvSpPr txBox="1"/>
          <p:nvPr/>
        </p:nvSpPr>
        <p:spPr>
          <a:xfrm>
            <a:off x="1650492" y="2106711"/>
            <a:ext cx="119034" cy="604409"/>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993392" y="2347598"/>
            <a:ext cx="7711326" cy="471030"/>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"Trải" các phần tử của một mảng </a:t>
            </a:r>
            <a:r>
              <a:rPr lang="en-US" sz="2004" i="1" spc="28">
                <a:solidFill>
                  <a:srgbClr val="000000"/>
                </a:solidFill>
                <a:latin typeface="IBM Plex Sans Condensed Italics"/>
                <a:ea typeface="IBM Plex Sans Condensed Italics"/>
                <a:cs typeface="IBM Plex Sans Condensed Italics"/>
                <a:sym typeface="IBM Plex Sans Condensed Italics"/>
              </a:rPr>
              <a:t>ra thành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tử riêng lẻ.</a:t>
            </a:r>
          </a:p>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"Trải" các cặp key-value </a:t>
            </a:r>
            <a:r>
              <a:rPr lang="en-US" sz="2006" i="1" spc="28">
                <a:solidFill>
                  <a:srgbClr val="000000"/>
                </a:solidFill>
                <a:latin typeface="IBM Plex Sans Condensed Italics"/>
                <a:ea typeface="IBM Plex Sans Condensed Italics"/>
                <a:cs typeface="IBM Plex Sans Condensed Italics"/>
                <a:sym typeface="IBM Plex Sans Condensed Italics"/>
              </a:rPr>
              <a:t>trong một đối tượng </a:t>
            </a:r>
            <a:r>
              <a:rPr lang="en-US" sz="2006" i="1" spc="28">
                <a:solidFill>
                  <a:srgbClr val="F117D7"/>
                </a:solidFill>
                <a:latin typeface="IBM Plex Sans Condensed Italics"/>
                <a:ea typeface="IBM Plex Sans Condensed Italics"/>
                <a:cs typeface="IBM Plex Sans Condensed Italics"/>
                <a:sym typeface="IBM Plex Sans Condensed Italics"/>
              </a:rPr>
              <a:t>để kết hợp hoặc sao chép.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61834" y="1642367"/>
            <a:ext cx="6820157" cy="2568702"/>
          </a:xfrm>
          <a:custGeom>
            <a:avLst/>
            <a:gdLst/>
            <a:ahLst/>
            <a:cxnLst/>
            <a:rect l="l" t="t" r="r" b="b"/>
            <a:pathLst>
              <a:path w="6820157" h="2568702">
                <a:moveTo>
                  <a:pt x="0" y="0"/>
                </a:moveTo>
                <a:lnTo>
                  <a:pt x="6820157" y="0"/>
                </a:lnTo>
                <a:lnTo>
                  <a:pt x="6820157" y="2568702"/>
                </a:lnTo>
                <a:lnTo>
                  <a:pt x="0" y="2568702"/>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268587" y="4402912"/>
            <a:ext cx="4068575" cy="2101596"/>
          </a:xfrm>
          <a:custGeom>
            <a:avLst/>
            <a:gdLst/>
            <a:ahLst/>
            <a:cxnLst/>
            <a:rect l="l" t="t" r="r" b="b"/>
            <a:pathLst>
              <a:path w="4068575" h="2101596">
                <a:moveTo>
                  <a:pt x="0" y="0"/>
                </a:moveTo>
                <a:lnTo>
                  <a:pt x="4068575" y="0"/>
                </a:lnTo>
                <a:lnTo>
                  <a:pt x="4068575" y="2101596"/>
                </a:lnTo>
                <a:lnTo>
                  <a:pt x="0" y="2101596"/>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431922" y="903094"/>
            <a:ext cx="33511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mảng</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944337" y="1818589"/>
            <a:ext cx="6202556" cy="4130297"/>
          </a:xfrm>
          <a:custGeom>
            <a:avLst/>
            <a:gdLst/>
            <a:ahLst/>
            <a:cxnLst/>
            <a:rect l="l" t="t" r="r" b="b"/>
            <a:pathLst>
              <a:path w="6202556" h="4130297">
                <a:moveTo>
                  <a:pt x="0" y="0"/>
                </a:moveTo>
                <a:lnTo>
                  <a:pt x="6202556" y="0"/>
                </a:lnTo>
                <a:lnTo>
                  <a:pt x="6202556" y="4130297"/>
                </a:lnTo>
                <a:lnTo>
                  <a:pt x="0" y="4130297"/>
                </a:lnTo>
                <a:lnTo>
                  <a:pt x="0" y="0"/>
                </a:lnTo>
                <a:close/>
              </a:path>
            </a:pathLst>
          </a:custGeom>
          <a:blipFill>
            <a:blip r:embed="rId13"/>
            <a:stretch>
              <a:fillRect/>
            </a:stretch>
          </a:blipFill>
        </p:spPr>
        <p:txBody>
          <a:bodyPr/>
          <a:lstStyle/>
          <a:p>
            <a:endParaRPr lang="en-US"/>
          </a:p>
        </p:txBody>
      </p:sp>
      <p:sp>
        <p:nvSpPr>
          <p:cNvPr id="13" name="Freeform 13"/>
          <p:cNvSpPr/>
          <p:nvPr/>
        </p:nvSpPr>
        <p:spPr>
          <a:xfrm>
            <a:off x="7454265" y="1818513"/>
            <a:ext cx="4311272" cy="2529078"/>
          </a:xfrm>
          <a:custGeom>
            <a:avLst/>
            <a:gdLst/>
            <a:ahLst/>
            <a:cxnLst/>
            <a:rect l="l" t="t" r="r" b="b"/>
            <a:pathLst>
              <a:path w="4311272" h="2529078">
                <a:moveTo>
                  <a:pt x="0" y="0"/>
                </a:moveTo>
                <a:lnTo>
                  <a:pt x="4311272" y="0"/>
                </a:lnTo>
                <a:lnTo>
                  <a:pt x="4311272" y="2529078"/>
                </a:lnTo>
                <a:lnTo>
                  <a:pt x="0" y="2529078"/>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353312" y="903094"/>
            <a:ext cx="3441306"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object</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68553"/>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1469393" y="752218"/>
            <a:ext cx="3067926" cy="541020"/>
          </a:xfrm>
          <a:prstGeom prst="rect">
            <a:avLst/>
          </a:prstGeom>
        </p:spPr>
        <p:txBody>
          <a:bodyPr lIns="0" tIns="0" rIns="0" bIns="0" rtlCol="0" anchor="t">
            <a:spAutoFit/>
          </a:bodyPr>
          <a:lstStyle/>
          <a:p>
            <a:pPr algn="l">
              <a:lnSpc>
                <a:spcPts val="4464"/>
              </a:lnSpc>
            </a:pPr>
            <a:r>
              <a:rPr lang="en-US" sz="2400" b="1">
                <a:solidFill>
                  <a:srgbClr val="7030A0"/>
                </a:solidFill>
                <a:latin typeface="Calibri (MS) Bold"/>
                <a:ea typeface="Calibri (MS) Bold"/>
                <a:cs typeface="Calibri (MS) Bold"/>
                <a:sym typeface="Calibri (MS) Bold"/>
              </a:rPr>
              <a:t>Component trong React</a:t>
            </a:r>
          </a:p>
        </p:txBody>
      </p:sp>
      <p:sp>
        <p:nvSpPr>
          <p:cNvPr id="15" name="TextBox 15"/>
          <p:cNvSpPr txBox="1"/>
          <p:nvPr/>
        </p:nvSpPr>
        <p:spPr>
          <a:xfrm>
            <a:off x="1341758" y="1196854"/>
            <a:ext cx="204292" cy="481013"/>
          </a:xfrm>
          <a:prstGeom prst="rect">
            <a:avLst/>
          </a:prstGeom>
        </p:spPr>
        <p:txBody>
          <a:bodyPr lIns="0" tIns="0" rIns="0" bIns="0" rtlCol="0" anchor="t">
            <a:spAutoFit/>
          </a:bodyPr>
          <a:lstStyle/>
          <a:p>
            <a:pPr algn="l">
              <a:lnSpc>
                <a:spcPts val="4235"/>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628270" y="1436313"/>
            <a:ext cx="10758926" cy="653244"/>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Component trong React: </a:t>
            </a:r>
            <a:r>
              <a:rPr lang="en-US" sz="2006" i="1" spc="28">
                <a:solidFill>
                  <a:srgbClr val="000000"/>
                </a:solidFill>
                <a:latin typeface="IBM Plex Sans Condensed Italics"/>
                <a:ea typeface="IBM Plex Sans Condensed Italics"/>
                <a:cs typeface="IBM Plex Sans Condensed Italics"/>
                <a:sym typeface="IBM Plex Sans Condensed Italics"/>
              </a:rPr>
              <a:t>Component là các khối chứa </a:t>
            </a:r>
            <a:r>
              <a:rPr lang="en-US" sz="2006" i="1" spc="28">
                <a:solidFill>
                  <a:srgbClr val="F117D7"/>
                </a:solidFill>
                <a:latin typeface="IBM Plex Sans Condensed Italics"/>
                <a:ea typeface="IBM Plex Sans Condensed Italics"/>
                <a:cs typeface="IBM Plex Sans Condensed Italics"/>
                <a:sym typeface="IBM Plex Sans Condensed Italics"/>
              </a:rPr>
              <a:t>HTML, CSS, và JavaScript </a:t>
            </a:r>
            <a:r>
              <a:rPr lang="en-US" sz="2006" i="1" spc="28">
                <a:solidFill>
                  <a:srgbClr val="000000"/>
                </a:solidFill>
                <a:latin typeface="IBM Plex Sans Condensed Italics"/>
                <a:ea typeface="IBM Plex Sans Condensed Italics"/>
                <a:cs typeface="IBM Plex Sans Condensed Italics"/>
                <a:sym typeface="IBM Plex Sans Condensed Italics"/>
              </a:rPr>
              <a:t>liên quan. Chúng thường có cùng kiểu dáng và cùng logic JavaScript.</a:t>
            </a:r>
          </a:p>
        </p:txBody>
      </p:sp>
      <p:sp>
        <p:nvSpPr>
          <p:cNvPr id="17" name="TextBox 17"/>
          <p:cNvSpPr txBox="1"/>
          <p:nvPr/>
        </p:nvSpPr>
        <p:spPr>
          <a:xfrm>
            <a:off x="1628270" y="5371700"/>
            <a:ext cx="10727179" cy="909428"/>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4" i="1" spc="28">
                <a:solidFill>
                  <a:srgbClr val="000000"/>
                </a:solidFill>
                <a:latin typeface="IBM Plex Sans Condensed Italics"/>
                <a:ea typeface="IBM Plex Sans Condensed Italics"/>
                <a:cs typeface="IBM Plex Sans Condensed Italics"/>
                <a:sym typeface="IBM Plex Sans Condensed Italics"/>
              </a:rPr>
              <a:t>Một Component có thể được dùng nhiều lần, giúp giảm thiểu việc lặp lại code. </a:t>
            </a:r>
            <a:r>
              <a:rPr lang="en-US" sz="2004" i="1" spc="28">
                <a:solidFill>
                  <a:srgbClr val="F117D7"/>
                </a:solidFill>
                <a:latin typeface="IBM Plex Sans Condensed Italics"/>
                <a:ea typeface="IBM Plex Sans Condensed Italics"/>
                <a:cs typeface="IBM Plex Sans Condensed Italics"/>
                <a:sym typeface="IBM Plex Sans Condensed Italics"/>
              </a:rPr>
              <a:t>Quản lý dễ dàng: </a:t>
            </a:r>
            <a:r>
              <a:rPr lang="en-US" sz="2004" i="1" spc="28">
                <a:solidFill>
                  <a:srgbClr val="000000"/>
                </a:solidFill>
                <a:latin typeface="IBM Plex Sans Condensed Italics"/>
                <a:ea typeface="IBM Plex Sans Condensed Italics"/>
                <a:cs typeface="IBM Plex Sans Condensed Italics"/>
                <a:sym typeface="IBM Plex Sans Condensed Italics"/>
              </a:rPr>
              <a:t>Chia nhỏ giao diện phức tạp thành các phần nhỏ hơn. </a:t>
            </a:r>
            <a:r>
              <a:rPr lang="en-US" sz="2004" i="1" spc="28">
                <a:solidFill>
                  <a:srgbClr val="F117D7"/>
                </a:solidFill>
                <a:latin typeface="IBM Plex Sans Condensed Italics"/>
                <a:ea typeface="IBM Plex Sans Condensed Italics"/>
                <a:cs typeface="IBM Plex Sans Condensed Italics"/>
                <a:sym typeface="IBM Plex Sans Condensed Italics"/>
              </a:rPr>
              <a:t>Tập trung mã liên quan: </a:t>
            </a:r>
            <a:r>
              <a:rPr lang="en-US" sz="2004" i="1" spc="28">
                <a:solidFill>
                  <a:srgbClr val="000000"/>
                </a:solidFill>
                <a:latin typeface="IBM Plex Sans Condensed Italics"/>
                <a:ea typeface="IBM Plex Sans Condensed Italics"/>
                <a:cs typeface="IBM Plex Sans Condensed Italics"/>
                <a:sym typeface="IBM Plex Sans Condensed Italics"/>
              </a:rPr>
              <a:t>HTML, CSS, và JavaScript liên quan được gói gọn trong từng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41758" y="5264163"/>
            <a:ext cx="204292" cy="909580"/>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 ✓</a:t>
            </a:r>
          </a:p>
        </p:txBody>
      </p:sp>
      <p:sp>
        <p:nvSpPr>
          <p:cNvPr id="21" name="TextBox 21"/>
          <p:cNvSpPr txBox="1"/>
          <p:nvPr/>
        </p:nvSpPr>
        <p:spPr>
          <a:xfrm>
            <a:off x="9532877" y="2309308"/>
            <a:ext cx="162506" cy="1083126"/>
          </a:xfrm>
          <a:prstGeom prst="rect">
            <a:avLst/>
          </a:prstGeom>
        </p:spPr>
        <p:txBody>
          <a:bodyPr lIns="0" tIns="0" rIns="0" bIns="0" rtlCol="0" anchor="t">
            <a:spAutoFit/>
          </a:bodyPr>
          <a:lstStyle/>
          <a:p>
            <a:pPr algn="just">
              <a:lnSpc>
                <a:spcPts val="2234"/>
              </a:lnSpc>
            </a:pPr>
            <a:r>
              <a:rPr lang="en-US" sz="1596" spc="9">
                <a:solidFill>
                  <a:srgbClr val="FF0000"/>
                </a:solidFill>
                <a:latin typeface="IBM Plex Sans Condensed"/>
                <a:ea typeface="IBM Plex Sans Condensed"/>
                <a:cs typeface="IBM Plex Sans Condensed"/>
                <a:sym typeface="IBM Plex Sans Condensed"/>
              </a:rPr>
              <a:t>✓</a:t>
            </a:r>
          </a:p>
          <a:p>
            <a:pPr algn="just">
              <a:lnSpc>
                <a:spcPts val="2237"/>
              </a:lnSpc>
            </a:pPr>
            <a:r>
              <a:rPr lang="en-US" sz="1598">
                <a:solidFill>
                  <a:srgbClr val="000000"/>
                </a:solidFill>
                <a:latin typeface="Arial"/>
                <a:ea typeface="Arial"/>
                <a:cs typeface="Arial"/>
                <a:sym typeface="Arial"/>
              </a:rPr>
              <a:t>• •</a:t>
            </a:r>
          </a:p>
        </p:txBody>
      </p:sp>
      <p:sp>
        <p:nvSpPr>
          <p:cNvPr id="22" name="TextBox 22"/>
          <p:cNvSpPr txBox="1"/>
          <p:nvPr/>
        </p:nvSpPr>
        <p:spPr>
          <a:xfrm>
            <a:off x="9819389" y="2423522"/>
            <a:ext cx="1731083" cy="238535"/>
          </a:xfrm>
          <a:prstGeom prst="rect">
            <a:avLst/>
          </a:prstGeom>
        </p:spPr>
        <p:txBody>
          <a:bodyPr lIns="0" tIns="0" rIns="0" bIns="0" rtlCol="0" anchor="t">
            <a:spAutoFit/>
          </a:bodyPr>
          <a:lstStyle/>
          <a:p>
            <a:pPr algn="l">
              <a:lnSpc>
                <a:spcPts val="1919"/>
              </a:lnSpc>
            </a:pPr>
            <a:r>
              <a:rPr lang="en-US" sz="1596" i="1" spc="23">
                <a:solidFill>
                  <a:srgbClr val="FF0000"/>
                </a:solidFill>
                <a:latin typeface="IBM Plex Sans Condensed Italics"/>
                <a:ea typeface="IBM Plex Sans Condensed Italics"/>
                <a:cs typeface="IBM Plex Sans Condensed Italics"/>
                <a:sym typeface="IBM Plex Sans Condensed Italics"/>
              </a:rPr>
              <a:t>Code thông thường:</a:t>
            </a:r>
          </a:p>
        </p:txBody>
      </p:sp>
      <p:sp>
        <p:nvSpPr>
          <p:cNvPr id="23" name="TextBox 23"/>
          <p:cNvSpPr txBox="1"/>
          <p:nvPr/>
        </p:nvSpPr>
        <p:spPr>
          <a:xfrm>
            <a:off x="9875777" y="2667086"/>
            <a:ext cx="1849545" cy="1458287"/>
          </a:xfrm>
          <a:prstGeom prst="rect">
            <a:avLst/>
          </a:prstGeom>
        </p:spPr>
        <p:txBody>
          <a:bodyPr lIns="0" tIns="0" rIns="0" bIns="0" rtlCol="0" anchor="t">
            <a:spAutoFit/>
          </a:bodyPr>
          <a:lstStyle/>
          <a:p>
            <a:pPr algn="l">
              <a:lnSpc>
                <a:spcPts val="1922"/>
              </a:lnSpc>
            </a:pPr>
            <a:r>
              <a:rPr lang="en-US" sz="1598" i="1" spc="22">
                <a:solidFill>
                  <a:srgbClr val="000000"/>
                </a:solidFill>
                <a:latin typeface="IBM Plex Sans Condensed Italics"/>
                <a:ea typeface="IBM Plex Sans Condensed Italics"/>
                <a:cs typeface="IBM Plex Sans Condensed Italics"/>
                <a:sym typeface="IBM Plex Sans Condensed Italics"/>
              </a:rPr>
              <a:t>Dễ dẫn đến việc lặp code Trong các dự án lớn, phải ghi chú từng thành phần, khi sửa đổi dễ bị bỏ sót mã.</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83436" y="2589152"/>
            <a:ext cx="6619875" cy="1885950"/>
          </a:xfrm>
          <a:custGeom>
            <a:avLst/>
            <a:gdLst/>
            <a:ahLst/>
            <a:cxnLst/>
            <a:rect l="l" t="t" r="r" b="b"/>
            <a:pathLst>
              <a:path w="6619875" h="1885950">
                <a:moveTo>
                  <a:pt x="0" y="0"/>
                </a:moveTo>
                <a:lnTo>
                  <a:pt x="6619875" y="0"/>
                </a:lnTo>
                <a:lnTo>
                  <a:pt x="6619875" y="1885950"/>
                </a:lnTo>
                <a:lnTo>
                  <a:pt x="0" y="18859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4" name="TextBox 14"/>
          <p:cNvSpPr txBox="1"/>
          <p:nvPr/>
        </p:nvSpPr>
        <p:spPr>
          <a:xfrm>
            <a:off x="2150621" y="856993"/>
            <a:ext cx="16763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Tệp JSX là gì?</a:t>
            </a:r>
          </a:p>
        </p:txBody>
      </p:sp>
      <p:sp>
        <p:nvSpPr>
          <p:cNvPr id="15" name="TextBox 15"/>
          <p:cNvSpPr txBox="1"/>
          <p:nvPr/>
        </p:nvSpPr>
        <p:spPr>
          <a:xfrm>
            <a:off x="1297181" y="1513237"/>
            <a:ext cx="204292" cy="642509"/>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297181" y="4618644"/>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583693" y="1619221"/>
            <a:ext cx="7493927" cy="643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file </a:t>
            </a:r>
            <a:r>
              <a:rPr lang="en-US" sz="2004" i="1" spc="28">
                <a:solidFill>
                  <a:srgbClr val="F117D7"/>
                </a:solidFill>
                <a:latin typeface="IBM Plex Sans Condensed Italics"/>
                <a:ea typeface="IBM Plex Sans Condensed Italics"/>
                <a:cs typeface="IBM Plex Sans Condensed Italics"/>
                <a:sym typeface="IBM Plex Sans Condensed Italics"/>
              </a:rPr>
              <a:t>index.html</a:t>
            </a:r>
            <a:r>
              <a:rPr lang="en-US" sz="2004" i="1" spc="28">
                <a:solidFill>
                  <a:srgbClr val="000000"/>
                </a:solidFill>
                <a:latin typeface="IBM Plex Sans Condensed Italics"/>
                <a:ea typeface="IBM Plex Sans Condensed Italics"/>
                <a:cs typeface="IBM Plex Sans Condensed Italics"/>
                <a:sym typeface="IBM Plex Sans Condensed Italics"/>
              </a:rPr>
              <a:t>, bạn sẽ thấy một phần tử duy nhất với </a:t>
            </a:r>
            <a:r>
              <a:rPr lang="en-US" sz="2004" i="1" spc="28">
                <a:solidFill>
                  <a:srgbClr val="F117D7"/>
                </a:solidFill>
                <a:latin typeface="IBM Plex Sans Condensed Italics"/>
                <a:ea typeface="IBM Plex Sans Condensed Italics"/>
                <a:cs typeface="IBM Plex Sans Condensed Italics"/>
                <a:sym typeface="IBM Plex Sans Condensed Italics"/>
              </a:rPr>
              <a:t>id="root“ </a:t>
            </a:r>
            <a:r>
              <a:rPr lang="en-US" sz="2004" i="1" spc="28">
                <a:solidFill>
                  <a:srgbClr val="000000"/>
                </a:solidFill>
                <a:latin typeface="IBM Plex Sans Condensed Italics"/>
                <a:ea typeface="IBM Plex Sans Condensed Italics"/>
                <a:cs typeface="IBM Plex Sans Condensed Italics"/>
                <a:sym typeface="IBM Plex Sans Condensed Italics"/>
              </a:rPr>
              <a:t>Toàn bộ nội dung giao diện sẽ được React </a:t>
            </a:r>
            <a:r>
              <a:rPr lang="en-US" sz="2004" i="1" spc="28">
                <a:solidFill>
                  <a:srgbClr val="F117D7"/>
                </a:solidFill>
                <a:latin typeface="IBM Plex Sans Condensed Italics"/>
                <a:ea typeface="IBM Plex Sans Condensed Italics"/>
                <a:cs typeface="IBM Plex Sans Condensed Italics"/>
                <a:sym typeface="IBM Plex Sans Condensed Italics"/>
              </a:rPr>
              <a:t>render </a:t>
            </a:r>
            <a:r>
              <a:rPr lang="en-US" sz="2004" i="1" spc="28">
                <a:solidFill>
                  <a:srgbClr val="000000"/>
                </a:solidFill>
                <a:latin typeface="IBM Plex Sans Condensed Italics"/>
                <a:ea typeface="IBM Plex Sans Condensed Italics"/>
                <a:cs typeface="IBM Plex Sans Condensed Italics"/>
                <a:sym typeface="IBM Plex Sans Condensed Italics"/>
              </a:rPr>
              <a:t>lên đây.</a:t>
            </a:r>
          </a:p>
        </p:txBody>
      </p:sp>
      <p:sp>
        <p:nvSpPr>
          <p:cNvPr id="18" name="TextBox 18"/>
          <p:cNvSpPr txBox="1"/>
          <p:nvPr/>
        </p:nvSpPr>
        <p:spPr>
          <a:xfrm>
            <a:off x="1583693" y="4723695"/>
            <a:ext cx="10593743"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Nhìn vào thân body chúng ta thấy, có 1 tệp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được nhúng Phần mở rộng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khá kỳ lạ với các bạn bây giờ. Nó không phải mã javascript thuần, chúng ta hãy click vào nó để khám phá </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92481" y="2043808"/>
            <a:ext cx="5053203" cy="2210305"/>
          </a:xfrm>
          <a:custGeom>
            <a:avLst/>
            <a:gdLst/>
            <a:ahLst/>
            <a:cxnLst/>
            <a:rect l="l" t="t" r="r" b="b"/>
            <a:pathLst>
              <a:path w="5053203" h="2210305">
                <a:moveTo>
                  <a:pt x="0" y="0"/>
                </a:moveTo>
                <a:lnTo>
                  <a:pt x="5053203" y="0"/>
                </a:lnTo>
                <a:lnTo>
                  <a:pt x="5053203" y="2210305"/>
                </a:lnTo>
                <a:lnTo>
                  <a:pt x="0" y="221030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274446" y="860765"/>
            <a:ext cx="14272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225296" y="4484789"/>
            <a:ext cx="204045" cy="12140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 ✓</a:t>
            </a:r>
          </a:p>
        </p:txBody>
      </p:sp>
      <p:sp>
        <p:nvSpPr>
          <p:cNvPr id="16" name="TextBox 16"/>
          <p:cNvSpPr txBox="1"/>
          <p:nvPr/>
        </p:nvSpPr>
        <p:spPr>
          <a:xfrm>
            <a:off x="1297181" y="146663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83693" y="1574168"/>
            <a:ext cx="899766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vẫn chưa nhìn thấy bất cứ hình ảnh hay text nào hiển thị trên trình duyệt </a:t>
            </a:r>
          </a:p>
        </p:txBody>
      </p:sp>
      <p:sp>
        <p:nvSpPr>
          <p:cNvPr id="18" name="TextBox 18"/>
          <p:cNvSpPr txBox="1"/>
          <p:nvPr/>
        </p:nvSpPr>
        <p:spPr>
          <a:xfrm>
            <a:off x="1511808" y="4475026"/>
            <a:ext cx="10702147" cy="1636014"/>
          </a:xfrm>
          <a:prstGeom prst="rect">
            <a:avLst/>
          </a:prstGeom>
        </p:spPr>
        <p:txBody>
          <a:bodyPr lIns="0" tIns="0" rIns="0" bIns="0" rtlCol="0" anchor="t">
            <a:spAutoFit/>
          </a:bodyPr>
          <a:lstStyle/>
          <a:p>
            <a:pPr algn="l">
              <a:lnSpc>
                <a:spcPts val="2524"/>
              </a:lnSpc>
            </a:pPr>
            <a:r>
              <a:rPr lang="en-US" sz="2112" i="1" spc="29">
                <a:solidFill>
                  <a:srgbClr val="000000"/>
                </a:solidFill>
                <a:latin typeface="IBM Plex Sans Condensed Italics"/>
                <a:ea typeface="IBM Plex Sans Condensed Italics"/>
                <a:cs typeface="IBM Plex Sans Condensed Italics"/>
                <a:sym typeface="IBM Plex Sans Condensed Italics"/>
              </a:rPr>
              <a:t>Chúng ta thấy có phần import từ file </a:t>
            </a:r>
            <a:r>
              <a:rPr lang="en-US" sz="2112" i="1" spc="29">
                <a:solidFill>
                  <a:srgbClr val="F117D7"/>
                </a:solidFill>
                <a:latin typeface="IBM Plex Sans Condensed Italics"/>
                <a:ea typeface="IBM Plex Sans Condensed Italics"/>
                <a:cs typeface="IBM Plex Sans Condensed Italics"/>
                <a:sym typeface="IBM Plex Sans Condensed Italics"/>
              </a:rPr>
              <a:t>App.jsx </a:t>
            </a:r>
            <a:r>
              <a:rPr lang="en-US" sz="2112" i="1" spc="29">
                <a:solidFill>
                  <a:srgbClr val="000000"/>
                </a:solidFill>
                <a:latin typeface="IBM Plex Sans Condensed Italics"/>
                <a:ea typeface="IBM Plex Sans Condensed Italics"/>
                <a:cs typeface="IBM Plex Sans Condensed Italics"/>
                <a:sym typeface="IBM Plex Sans Condensed Italics"/>
              </a:rPr>
              <a:t>→Và trong file này mới là nơi chứa nội dung hiển thị </a:t>
            </a:r>
          </a:p>
          <a:p>
            <a:pPr algn="l">
              <a:lnSpc>
                <a:spcPts val="2394"/>
              </a:lnSpc>
            </a:pPr>
            <a:r>
              <a:rPr lang="en-US" sz="2004" i="1" spc="28">
                <a:solidFill>
                  <a:srgbClr val="000000"/>
                </a:solidFill>
                <a:latin typeface="IBM Plex Sans Condensed Italics"/>
                <a:ea typeface="IBM Plex Sans Condensed Italics"/>
                <a:cs typeface="IBM Plex Sans Condensed Italics"/>
                <a:sym typeface="IBM Plex Sans Condensed Italics"/>
              </a:rPr>
              <a:t>trên màn hình mà các bạn đang thấy Tuy nhiên bên trong </a:t>
            </a:r>
            <a:r>
              <a:rPr lang="en-US" sz="2004" i="1" spc="28">
                <a:solidFill>
                  <a:srgbClr val="F117D7"/>
                </a:solidFill>
                <a:latin typeface="IBM Plex Sans Condensed Italics"/>
                <a:ea typeface="IBM Plex Sans Condensed Italics"/>
                <a:cs typeface="IBM Plex Sans Condensed Italics"/>
                <a:sym typeface="IBM Plex Sans Condensed Italics"/>
              </a:rPr>
              <a:t>nó không phải js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nó là 1 hàm js nhưng lại return về 1 phần tử HTML </a:t>
            </a:r>
            <a:r>
              <a:rPr lang="en-US" sz="2004" i="1" spc="28">
                <a:solidFill>
                  <a:srgbClr val="000000"/>
                </a:solidFill>
                <a:latin typeface="IBM Plex Sans Condensed Italics"/>
                <a:ea typeface="IBM Plex Sans Condensed Italics"/>
                <a:cs typeface="IBM Plex Sans Condensed Italics"/>
                <a:sym typeface="IBM Plex Sans Condensed Italics"/>
              </a:rPr>
              <a:t>Và cũng chính vì lý do đó, nó có phần mở rộng là jsx, không phải .js như chúng ta đã biết về javascript</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972818" y="1443257"/>
            <a:ext cx="5000625" cy="1012546"/>
          </a:xfrm>
          <a:custGeom>
            <a:avLst/>
            <a:gdLst/>
            <a:ahLst/>
            <a:cxnLst/>
            <a:rect l="l" t="t" r="r" b="b"/>
            <a:pathLst>
              <a:path w="5000625" h="1012546">
                <a:moveTo>
                  <a:pt x="0" y="0"/>
                </a:moveTo>
                <a:lnTo>
                  <a:pt x="5000625" y="0"/>
                </a:lnTo>
                <a:lnTo>
                  <a:pt x="5000625" y="1012545"/>
                </a:lnTo>
                <a:lnTo>
                  <a:pt x="0" y="101254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972818" y="2420369"/>
            <a:ext cx="5000625" cy="2028825"/>
          </a:xfrm>
          <a:custGeom>
            <a:avLst/>
            <a:gdLst/>
            <a:ahLst/>
            <a:cxnLst/>
            <a:rect l="l" t="t" r="r" b="b"/>
            <a:pathLst>
              <a:path w="5000625" h="2028825">
                <a:moveTo>
                  <a:pt x="0" y="0"/>
                </a:moveTo>
                <a:lnTo>
                  <a:pt x="5000625" y="0"/>
                </a:lnTo>
                <a:lnTo>
                  <a:pt x="5000625" y="2028825"/>
                </a:lnTo>
                <a:lnTo>
                  <a:pt x="0" y="20288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2275589" y="860765"/>
            <a:ext cx="142363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4486561"/>
            <a:ext cx="204045" cy="1519228"/>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4602070"/>
            <a:ext cx="10393823" cy="1510170"/>
          </a:xfrm>
          <a:prstGeom prst="rect">
            <a:avLst/>
          </a:prstGeom>
        </p:spPr>
        <p:txBody>
          <a:bodyPr lIns="0" tIns="0" rIns="0" bIns="0" rtlCol="0" anchor="t">
            <a:spAutoFit/>
          </a:bodyPr>
          <a:lstStyle/>
          <a:p>
            <a:pPr algn="l">
              <a:lnSpc>
                <a:spcPts val="2344"/>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F117D7"/>
                </a:solidFill>
                <a:latin typeface="IBM Plex Sans Condensed Italics"/>
                <a:ea typeface="IBM Plex Sans Condensed Italics"/>
                <a:cs typeface="IBM Plex Sans Condensed Italics"/>
                <a:sym typeface="IBM Plex Sans Condensed Italics"/>
              </a:rPr>
              <a:t>JavaScript Syntax Extension </a:t>
            </a:r>
            <a:r>
              <a:rPr lang="en-US" sz="2004" i="1" spc="28">
                <a:solidFill>
                  <a:srgbClr val="000000"/>
                </a:solidFill>
                <a:latin typeface="IBM Plex Sans Condensed Italics"/>
                <a:ea typeface="IBM Plex Sans Condensed Italics"/>
                <a:cs typeface="IBM Plex Sans Condensed Italics"/>
                <a:sym typeface="IBM Plex Sans Condensed Italics"/>
              </a:rPr>
              <a:t>–cú pháp </a:t>
            </a:r>
            <a:r>
              <a:rPr lang="en-US" sz="2004" i="1" spc="28">
                <a:solidFill>
                  <a:srgbClr val="F117D7"/>
                </a:solidFill>
                <a:latin typeface="IBM Plex Sans Condensed Italics"/>
                <a:ea typeface="IBM Plex Sans Condensed Italics"/>
                <a:cs typeface="IBM Plex Sans Condensed Italics"/>
                <a:sym typeface="IBM Plex Sans Condensed Italics"/>
              </a:rPr>
              <a:t>mở rộng từ JavaScript</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Trình duyệt không</a:t>
            </a:r>
            <a:r>
              <a:rPr lang="en-US" sz="2004" i="1" spc="28">
                <a:solidFill>
                  <a:srgbClr val="000000"/>
                </a:solidFill>
                <a:latin typeface="IBM Plex Sans Condensed Italics"/>
                <a:ea typeface="IBM Plex Sans Condensed Italics"/>
                <a:cs typeface="IBM Plex Sans Condensed Italics"/>
                <a:sym typeface="IBM Plex Sans Condensed Italics"/>
              </a:rPr>
              <a:t>thể </a:t>
            </a:r>
            <a:r>
              <a:rPr lang="en-US" sz="2004" i="1" spc="28">
                <a:solidFill>
                  <a:srgbClr val="F117D7"/>
                </a:solidFill>
                <a:latin typeface="IBM Plex Sans Condensed Italics"/>
                <a:ea typeface="IBM Plex Sans Condensed Italics"/>
                <a:cs typeface="IBM Plex Sans Condensed Italics"/>
                <a:sym typeface="IBM Plex Sans Condensed Italics"/>
              </a:rPr>
              <a:t>hiểu</a:t>
            </a:r>
            <a:r>
              <a:rPr lang="en-US" sz="2004" i="1" spc="28">
                <a:solidFill>
                  <a:srgbClr val="000000"/>
                </a:solidFill>
                <a:latin typeface="IBM Plex Sans Condensed Italics"/>
                <a:ea typeface="IBM Plex Sans Condensed Italics"/>
                <a:cs typeface="IBM Plex Sans Condensed Italics"/>
                <a:sym typeface="IBM Plex Sans Condensed Italics"/>
              </a:rPr>
              <a:t>trực tiếp </a:t>
            </a:r>
            <a:r>
              <a:rPr lang="en-US" sz="2004" i="1" spc="28">
                <a:solidFill>
                  <a:srgbClr val="F117D7"/>
                </a:solidFill>
                <a:latin typeface="IBM Plex Sans Condensed Italics"/>
                <a:ea typeface="IBM Plex Sans Condensed Italics"/>
                <a:cs typeface="IBM Plex Sans Condensed Italics"/>
                <a:sym typeface="IBM Plex Sans Condensed Italics"/>
              </a:rPr>
              <a:t>file .jsx</a:t>
            </a:r>
            <a:r>
              <a:rPr lang="en-US" sz="2004" i="1" spc="28">
                <a:solidFill>
                  <a:srgbClr val="000000"/>
                </a:solidFill>
                <a:latin typeface="IBM Plex Sans Condensed Italics"/>
                <a:ea typeface="IBM Plex Sans Condensed Italics"/>
                <a:cs typeface="IBM Plex Sans Condensed Italics"/>
                <a:sym typeface="IBM Plex Sans Condensed Italics"/>
              </a:rPr>
              <a:t>, mà </a:t>
            </a:r>
            <a:r>
              <a:rPr lang="en-US" sz="2004" i="1" spc="28">
                <a:solidFill>
                  <a:srgbClr val="F117D7"/>
                </a:solidFill>
                <a:latin typeface="IBM Plex Sans Condensed Italics"/>
                <a:ea typeface="IBM Plex Sans Condensed Italics"/>
                <a:cs typeface="IBM Plex Sans Condensed Italics"/>
                <a:sym typeface="IBM Plex Sans Condensed Italics"/>
              </a:rPr>
              <a:t>cần</a:t>
            </a:r>
            <a:r>
              <a:rPr lang="en-US" sz="2004" i="1" spc="28">
                <a:solidFill>
                  <a:srgbClr val="000000"/>
                </a:solidFill>
                <a:latin typeface="IBM Plex Sans Condensed Italics"/>
                <a:ea typeface="IBM Plex Sans Condensed Italics"/>
                <a:cs typeface="IBM Plex Sans Condensed Italics"/>
                <a:sym typeface="IBM Plex Sans Condensed Italics"/>
              </a:rPr>
              <a:t>một công cụ để </a:t>
            </a:r>
            <a:r>
              <a:rPr lang="en-US" sz="2004" i="1" spc="28">
                <a:solidFill>
                  <a:srgbClr val="F117D7"/>
                </a:solidFill>
                <a:latin typeface="IBM Plex Sans Condensed Italics"/>
                <a:ea typeface="IBM Plex Sans Condensed Italics"/>
                <a:cs typeface="IBM Plex Sans Condensed Italics"/>
                <a:sym typeface="IBM Plex Sans Condensed Italics"/>
              </a:rPr>
              <a:t>chuyển đổi sang JavaScript thuần.</a:t>
            </a:r>
          </a:p>
          <a:p>
            <a:pPr algn="l">
              <a:lnSpc>
                <a:spcPts val="2471"/>
              </a:lnSpc>
            </a:pPr>
            <a:r>
              <a:rPr lang="en-US" sz="2112" i="1" spc="29">
                <a:solidFill>
                  <a:srgbClr val="000000"/>
                </a:solidFill>
                <a:latin typeface="IBM Plex Sans Condensed Italics"/>
                <a:ea typeface="IBM Plex Sans Condensed Italics"/>
                <a:cs typeface="IBM Plex Sans Condensed Italics"/>
                <a:sym typeface="IBM Plex Sans Condensed Italics"/>
              </a:rPr>
              <a:t>Trong khoá học này : Vite đóng vai trò chuyển đổi jsx →js. </a:t>
            </a:r>
          </a:p>
          <a:p>
            <a:pPr algn="l">
              <a:lnSpc>
                <a:spcPts val="2613"/>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chạy được vite chúng ta cần cài node js (môi trường để chạy vite)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2952112" y="2429342"/>
            <a:ext cx="6287767" cy="3766185"/>
            <a:chOff x="0" y="0"/>
            <a:chExt cx="8383689" cy="5021580"/>
          </a:xfrm>
        </p:grpSpPr>
        <p:sp>
          <p:nvSpPr>
            <p:cNvPr id="13" name="Freeform 13"/>
            <p:cNvSpPr/>
            <p:nvPr/>
          </p:nvSpPr>
          <p:spPr>
            <a:xfrm>
              <a:off x="0" y="0"/>
              <a:ext cx="8383651" cy="5021580"/>
            </a:xfrm>
            <a:custGeom>
              <a:avLst/>
              <a:gdLst/>
              <a:ahLst/>
              <a:cxnLst/>
              <a:rect l="l" t="t" r="r" b="b"/>
              <a:pathLst>
                <a:path w="8383651" h="5021580">
                  <a:moveTo>
                    <a:pt x="0" y="0"/>
                  </a:moveTo>
                  <a:lnTo>
                    <a:pt x="0" y="5021580"/>
                  </a:lnTo>
                  <a:lnTo>
                    <a:pt x="8383651" y="5021580"/>
                  </a:lnTo>
                  <a:lnTo>
                    <a:pt x="8383651" y="5021580"/>
                  </a:lnTo>
                  <a:lnTo>
                    <a:pt x="8383651" y="0"/>
                  </a:lnTo>
                  <a:close/>
                </a:path>
              </a:pathLst>
            </a:custGeom>
            <a:blipFill>
              <a:blip r:embed="rId12"/>
              <a:stretch>
                <a:fillRect/>
              </a:stretch>
            </a:blipFill>
          </p:spPr>
          <p:txBody>
            <a:bodyPr/>
            <a:lstStyle/>
            <a:p>
              <a:endParaRPr lang="en-US"/>
            </a:p>
          </p:txBody>
        </p:sp>
      </p:grpSp>
      <p:sp>
        <p:nvSpPr>
          <p:cNvPr id="14" name="TextBox 14"/>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20774"/>
            <a:ext cx="10761907"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Người ta nhận thấy rằng, trên 1 trang web có nhiều phần lặp lại, nên họ đưa ra ý tưởng chia bố cục trang web thành các thành phần nhỏ hơn ( Component )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58953" y="2851404"/>
            <a:ext cx="4131564" cy="15240"/>
          </a:xfrm>
          <a:custGeom>
            <a:avLst/>
            <a:gdLst/>
            <a:ahLst/>
            <a:cxnLst/>
            <a:rect l="l" t="t" r="r" b="b"/>
            <a:pathLst>
              <a:path w="4131564" h="15240">
                <a:moveTo>
                  <a:pt x="0" y="0"/>
                </a:moveTo>
                <a:lnTo>
                  <a:pt x="4131564" y="0"/>
                </a:lnTo>
                <a:lnTo>
                  <a:pt x="4131564"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2179063" y="3003547"/>
            <a:ext cx="5585965" cy="2002660"/>
          </a:xfrm>
          <a:custGeom>
            <a:avLst/>
            <a:gdLst/>
            <a:ahLst/>
            <a:cxnLst/>
            <a:rect l="l" t="t" r="r" b="b"/>
            <a:pathLst>
              <a:path w="5585965" h="2002660">
                <a:moveTo>
                  <a:pt x="0" y="0"/>
                </a:moveTo>
                <a:lnTo>
                  <a:pt x="5585965" y="0"/>
                </a:lnTo>
                <a:lnTo>
                  <a:pt x="5585965" y="2002660"/>
                </a:lnTo>
                <a:lnTo>
                  <a:pt x="0" y="200266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2471042" y="860765"/>
            <a:ext cx="102411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Fragment</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365504" y="140935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652016" y="1552508"/>
            <a:ext cx="9958130" cy="91185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sử dụng cặp thẻ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là cú pháp </a:t>
            </a:r>
            <a:r>
              <a:rPr lang="en-US" sz="2004" i="1" spc="28">
                <a:solidFill>
                  <a:srgbClr val="F117D7"/>
                </a:solidFill>
                <a:latin typeface="IBM Plex Sans Condensed Italics"/>
                <a:ea typeface="IBM Plex Sans Condensed Italics"/>
                <a:cs typeface="IBM Plex Sans Condensed Italics"/>
                <a:sym typeface="IBM Plex Sans Condensed Italics"/>
              </a:rPr>
              <a:t>Fragment trong React</a:t>
            </a:r>
            <a:r>
              <a:rPr lang="en-US" sz="2004" i="1" spc="28">
                <a:solidFill>
                  <a:srgbClr val="000000"/>
                </a:solidFill>
                <a:latin typeface="IBM Plex Sans Condensed Italics"/>
                <a:ea typeface="IBM Plex Sans Condensed Italics"/>
                <a:cs typeface="IBM Plex Sans Condensed Italics"/>
                <a:sym typeface="IBM Plex Sans Condensed Italics"/>
              </a:rPr>
              <a:t>. Đây là một tính năng giúp </a:t>
            </a:r>
            <a:r>
              <a:rPr lang="en-US" sz="2004" i="1" spc="28">
                <a:solidFill>
                  <a:srgbClr val="F117D7"/>
                </a:solidFill>
                <a:latin typeface="IBM Plex Sans Condensed Italics"/>
                <a:ea typeface="IBM Plex Sans Condensed Italics"/>
                <a:cs typeface="IBM Plex Sans Condensed Italics"/>
                <a:sym typeface="IBM Plex Sans Condensed Italics"/>
              </a:rPr>
              <a:t>nhóm nhiều phần tử con lại với nhau </a:t>
            </a:r>
            <a:r>
              <a:rPr lang="en-US" sz="2004" i="1" spc="28">
                <a:solidFill>
                  <a:srgbClr val="000000"/>
                </a:solidFill>
                <a:latin typeface="IBM Plex Sans Condensed Italics"/>
                <a:ea typeface="IBM Plex Sans Condensed Italics"/>
                <a:cs typeface="IBM Plex Sans Condensed Italics"/>
                <a:sym typeface="IBM Plex Sans Condensed Italics"/>
              </a:rPr>
              <a:t>mà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thêm một thẻ HTML bao bọc </a:t>
            </a:r>
            <a:r>
              <a:rPr lang="en-US" sz="2004" i="1" spc="28">
                <a:solidFill>
                  <a:srgbClr val="000000"/>
                </a:solidFill>
                <a:latin typeface="IBM Plex Sans Condensed Italics"/>
                <a:ea typeface="IBM Plex Sans Condensed Italics"/>
                <a:cs typeface="IBM Plex Sans Condensed Italics"/>
                <a:sym typeface="IBM Plex Sans Condensed Italics"/>
              </a:rPr>
              <a:t>nào (như div, span, v.v.).</a:t>
            </a:r>
          </a:p>
        </p:txBody>
      </p:sp>
      <p:sp>
        <p:nvSpPr>
          <p:cNvPr id="20" name="TextBox 20"/>
          <p:cNvSpPr txBox="1"/>
          <p:nvPr/>
        </p:nvSpPr>
        <p:spPr>
          <a:xfrm>
            <a:off x="1936118" y="5570696"/>
            <a:ext cx="10019767" cy="9097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1.Không thêm thẻ dư thừa vào DOM</a:t>
            </a:r>
            <a:r>
              <a:rPr lang="en-US" sz="2004" i="1" spc="28">
                <a:solidFill>
                  <a:srgbClr val="000000"/>
                </a:solidFill>
                <a:latin typeface="IBM Plex Sans Condensed Italics"/>
                <a:ea typeface="IBM Plex Sans Condensed Italics"/>
                <a:cs typeface="IBM Plex Sans Condensed Italics"/>
                <a:sym typeface="IBM Plex Sans Condensed Italics"/>
              </a:rPr>
              <a:t>: Khi bạn chỉ cần nhóm các phần tử lại mà không muốn thêm thẻ HTML bao bọc, Fragment giúp tránh việc làm "bẩn" cấu trúc DOM. </a:t>
            </a:r>
            <a:r>
              <a:rPr lang="en-US" sz="2004" i="1" spc="28">
                <a:solidFill>
                  <a:srgbClr val="F117D7"/>
                </a:solidFill>
                <a:latin typeface="IBM Plex Sans Condensed Italics"/>
                <a:ea typeface="IBM Plex Sans Condensed Italics"/>
                <a:cs typeface="IBM Plex Sans Condensed Italics"/>
                <a:sym typeface="IBM Plex Sans Condensed Italics"/>
              </a:rPr>
              <a:t>2.Giữ cho mã sạch sẽ: </a:t>
            </a:r>
            <a:r>
              <a:rPr lang="en-US" sz="2004" i="1" spc="28">
                <a:solidFill>
                  <a:srgbClr val="000000"/>
                </a:solidFill>
                <a:latin typeface="IBM Plex Sans Condensed Italics"/>
                <a:ea typeface="IBM Plex Sans Condensed Italics"/>
                <a:cs typeface="IBM Plex Sans Condensed Italics"/>
                <a:sym typeface="IBM Plex Sans Condensed Italics"/>
              </a:rPr>
              <a:t>Giảm thiểu việc sử dụng các thẻ không cần thiết chỉ để bọc nội dung.</a:t>
            </a:r>
          </a:p>
        </p:txBody>
      </p:sp>
      <p:sp>
        <p:nvSpPr>
          <p:cNvPr id="21" name="TextBox 21"/>
          <p:cNvSpPr txBox="1"/>
          <p:nvPr/>
        </p:nvSpPr>
        <p:spPr>
          <a:xfrm>
            <a:off x="1758953" y="2561339"/>
            <a:ext cx="4212488"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15" tooltip="https://react.dev/reference/react/Fragment"/>
              </a:rPr>
              <a:t>https://react.dev/reference/react/Fragment</a:t>
            </a:r>
          </a:p>
        </p:txBody>
      </p:sp>
      <p:sp>
        <p:nvSpPr>
          <p:cNvPr id="22" name="TextBox 22"/>
          <p:cNvSpPr txBox="1"/>
          <p:nvPr/>
        </p:nvSpPr>
        <p:spPr>
          <a:xfrm>
            <a:off x="1478918" y="5111629"/>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821818" y="5219290"/>
            <a:ext cx="266328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Lý do sử dụng Fragment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434971" y="2580894"/>
            <a:ext cx="7469248" cy="3912870"/>
          </a:xfrm>
          <a:custGeom>
            <a:avLst/>
            <a:gdLst/>
            <a:ahLst/>
            <a:cxnLst/>
            <a:rect l="l" t="t" r="r" b="b"/>
            <a:pathLst>
              <a:path w="7469248" h="3912870">
                <a:moveTo>
                  <a:pt x="0" y="0"/>
                </a:moveTo>
                <a:lnTo>
                  <a:pt x="7469248" y="0"/>
                </a:lnTo>
                <a:lnTo>
                  <a:pt x="7469248" y="3912870"/>
                </a:lnTo>
                <a:lnTo>
                  <a:pt x="0" y="39128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602362" y="860765"/>
            <a:ext cx="343838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Quy ước Function trong ReactJS</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65504" y="140262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52016" y="1548260"/>
            <a:ext cx="10430904"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 bạn thấy trong react, </a:t>
            </a:r>
            <a:r>
              <a:rPr lang="en-US" sz="2004" i="1" spc="28">
                <a:solidFill>
                  <a:srgbClr val="F117D7"/>
                </a:solidFill>
                <a:latin typeface="IBM Plex Sans Condensed Italics"/>
                <a:ea typeface="IBM Plex Sans Condensed Italics"/>
                <a:cs typeface="IBM Plex Sans Condensed Italics"/>
                <a:sym typeface="IBM Plex Sans Condensed Italics"/>
              </a:rPr>
              <a:t>component thật ra chỉ là 1 hàm js</a:t>
            </a:r>
            <a:r>
              <a:rPr lang="en-US" sz="2004" i="1" spc="28">
                <a:solidFill>
                  <a:srgbClr val="000000"/>
                </a:solidFill>
                <a:latin typeface="IBM Plex Sans Condensed Italics"/>
                <a:ea typeface="IBM Plex Sans Condensed Italics"/>
                <a:cs typeface="IBM Plex Sans Condensed Italics"/>
                <a:sym typeface="IBM Plex Sans Condensed Italics"/>
              </a:rPr>
              <a:t>, tuy nhiên nó phải tuân theo quy tắc </a:t>
            </a:r>
          </a:p>
        </p:txBody>
      </p:sp>
      <p:sp>
        <p:nvSpPr>
          <p:cNvPr id="19" name="TextBox 19"/>
          <p:cNvSpPr txBox="1"/>
          <p:nvPr/>
        </p:nvSpPr>
        <p:spPr>
          <a:xfrm>
            <a:off x="1822704" y="1851508"/>
            <a:ext cx="195472" cy="6049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1. 2.</a:t>
            </a:r>
          </a:p>
        </p:txBody>
      </p:sp>
      <p:sp>
        <p:nvSpPr>
          <p:cNvPr id="20" name="TextBox 20"/>
          <p:cNvSpPr txBox="1"/>
          <p:nvPr/>
        </p:nvSpPr>
        <p:spPr>
          <a:xfrm>
            <a:off x="2279904" y="1851508"/>
            <a:ext cx="7929848"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Tên function </a:t>
            </a:r>
            <a:r>
              <a:rPr lang="en-US" sz="2004" i="1" spc="28">
                <a:solidFill>
                  <a:srgbClr val="FF0000"/>
                </a:solidFill>
                <a:latin typeface="IBM Plex Sans Condensed Italics"/>
                <a:ea typeface="IBM Plex Sans Condensed Italics"/>
                <a:cs typeface="IBM Plex Sans Condensed Italics"/>
                <a:sym typeface="IBM Plex Sans Condensed Italics"/>
              </a:rPr>
              <a:t>viết hoa chữ cái đầu </a:t>
            </a:r>
            <a:r>
              <a:rPr lang="en-US" sz="2004" i="1" spc="28">
                <a:solidFill>
                  <a:srgbClr val="000000"/>
                </a:solidFill>
                <a:latin typeface="IBM Plex Sans Condensed Italics"/>
                <a:ea typeface="IBM Plex Sans Condensed Italics"/>
                <a:cs typeface="IBM Plex Sans Condensed Italics"/>
                <a:sym typeface="IBM Plex Sans Condensed Italics"/>
              </a:rPr>
              <a:t>Và nó phải </a:t>
            </a:r>
            <a:r>
              <a:rPr lang="en-US" sz="2004" i="1" spc="28">
                <a:solidFill>
                  <a:srgbClr val="FF0000"/>
                </a:solidFill>
                <a:latin typeface="IBM Plex Sans Condensed Italics"/>
                <a:ea typeface="IBM Plex Sans Condensed Italics"/>
                <a:cs typeface="IBM Plex Sans Condensed Italics"/>
                <a:sym typeface="IBM Plex Sans Condensed Italics"/>
              </a:rPr>
              <a:t>return về giá trị có thể hiển thị được</a:t>
            </a:r>
            <a:r>
              <a:rPr lang="en-US" sz="2004" i="1" spc="28">
                <a:solidFill>
                  <a:srgbClr val="000000"/>
                </a:solidFill>
                <a:latin typeface="IBM Plex Sans Condensed Italics"/>
                <a:ea typeface="IBM Plex Sans Condensed Italics"/>
                <a:cs typeface="IBM Plex Sans Condensed Italics"/>
                <a:sym typeface="IBM Plex Sans Condensed Italics"/>
              </a:rPr>
              <a:t>, và là </a:t>
            </a:r>
            <a:r>
              <a:rPr lang="en-US" sz="2004" i="1" spc="28">
                <a:solidFill>
                  <a:srgbClr val="FF0000"/>
                </a:solidFill>
                <a:latin typeface="IBM Plex Sans Condensed Italics"/>
                <a:ea typeface="IBM Plex Sans Condensed Italics"/>
                <a:cs typeface="IBM Plex Sans Condensed Italics"/>
                <a:sym typeface="IBM Plex Sans Condensed Italics"/>
              </a:rPr>
              <a:t>1 phần tử duy nhất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0037" y="1576997"/>
            <a:ext cx="7900540" cy="5018913"/>
          </a:xfrm>
          <a:custGeom>
            <a:avLst/>
            <a:gdLst/>
            <a:ahLst/>
            <a:cxnLst/>
            <a:rect l="l" t="t" r="r" b="b"/>
            <a:pathLst>
              <a:path w="7900540" h="5018913">
                <a:moveTo>
                  <a:pt x="0" y="0"/>
                </a:moveTo>
                <a:lnTo>
                  <a:pt x="7900540" y="0"/>
                </a:lnTo>
                <a:lnTo>
                  <a:pt x="7900540" y="5018913"/>
                </a:lnTo>
                <a:lnTo>
                  <a:pt x="0" y="5018913"/>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858394" y="860765"/>
            <a:ext cx="291372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ứng dụng React cơ bản</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1387221" y="2331844"/>
            <a:ext cx="5112896" cy="3922652"/>
            <a:chOff x="0" y="0"/>
            <a:chExt cx="6817195" cy="5230203"/>
          </a:xfrm>
        </p:grpSpPr>
        <p:sp>
          <p:nvSpPr>
            <p:cNvPr id="13" name="Freeform 13"/>
            <p:cNvSpPr/>
            <p:nvPr/>
          </p:nvSpPr>
          <p:spPr>
            <a:xfrm>
              <a:off x="0" y="0"/>
              <a:ext cx="6817233" cy="5230241"/>
            </a:xfrm>
            <a:custGeom>
              <a:avLst/>
              <a:gdLst/>
              <a:ahLst/>
              <a:cxnLst/>
              <a:rect l="l" t="t" r="r" b="b"/>
              <a:pathLst>
                <a:path w="6817233" h="5230241">
                  <a:moveTo>
                    <a:pt x="0" y="0"/>
                  </a:moveTo>
                  <a:lnTo>
                    <a:pt x="0" y="5230241"/>
                  </a:lnTo>
                  <a:lnTo>
                    <a:pt x="6817233" y="5230241"/>
                  </a:lnTo>
                  <a:lnTo>
                    <a:pt x="6817233" y="0"/>
                  </a:lnTo>
                  <a:close/>
                </a:path>
              </a:pathLst>
            </a:custGeom>
            <a:blipFill>
              <a:blip r:embed="rId12"/>
              <a:stretch>
                <a:fillRect/>
              </a:stretch>
            </a:blipFill>
          </p:spPr>
          <p:txBody>
            <a:bodyPr/>
            <a:lstStyle/>
            <a:p>
              <a:endParaRPr lang="en-US"/>
            </a:p>
          </p:txBody>
        </p:sp>
      </p:grpSp>
      <p:sp>
        <p:nvSpPr>
          <p:cNvPr id="14" name="Freeform 14"/>
          <p:cNvSpPr/>
          <p:nvPr/>
        </p:nvSpPr>
        <p:spPr>
          <a:xfrm>
            <a:off x="6838826" y="2331977"/>
            <a:ext cx="5112896" cy="2556386"/>
          </a:xfrm>
          <a:custGeom>
            <a:avLst/>
            <a:gdLst/>
            <a:ahLst/>
            <a:cxnLst/>
            <a:rect l="l" t="t" r="r" b="b"/>
            <a:pathLst>
              <a:path w="5112896" h="2556386">
                <a:moveTo>
                  <a:pt x="0" y="0"/>
                </a:moveTo>
                <a:lnTo>
                  <a:pt x="5112896" y="0"/>
                </a:lnTo>
                <a:lnTo>
                  <a:pt x="5112896" y="2556386"/>
                </a:lnTo>
                <a:lnTo>
                  <a:pt x="0" y="2556386"/>
                </a:lnTo>
                <a:lnTo>
                  <a:pt x="0" y="0"/>
                </a:lnTo>
                <a:close/>
              </a:path>
            </a:pathLst>
          </a:custGeom>
          <a:blipFill>
            <a:blip r:embed="rId13"/>
            <a:stretch>
              <a:fillRect/>
            </a:stretch>
          </a:blipFill>
        </p:spPr>
        <p:txBody>
          <a:bodyPr/>
          <a:lstStyle/>
          <a:p>
            <a:endParaRPr lang="en-US"/>
          </a:p>
        </p:txBody>
      </p:sp>
      <p:sp>
        <p:nvSpPr>
          <p:cNvPr id="15" name="Freeform 15"/>
          <p:cNvSpPr/>
          <p:nvPr/>
        </p:nvSpPr>
        <p:spPr>
          <a:xfrm>
            <a:off x="6838826" y="4970459"/>
            <a:ext cx="4448175" cy="1638290"/>
          </a:xfrm>
          <a:custGeom>
            <a:avLst/>
            <a:gdLst/>
            <a:ahLst/>
            <a:cxnLst/>
            <a:rect l="l" t="t" r="r" b="b"/>
            <a:pathLst>
              <a:path w="4448175" h="1638290">
                <a:moveTo>
                  <a:pt x="0" y="0"/>
                </a:moveTo>
                <a:lnTo>
                  <a:pt x="4448175" y="0"/>
                </a:lnTo>
                <a:lnTo>
                  <a:pt x="4448175" y="1638291"/>
                </a:lnTo>
                <a:lnTo>
                  <a:pt x="0" y="1638291"/>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595885" y="860765"/>
            <a:ext cx="286881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&gt;&lt; Vanilla Javascript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19221"/>
            <a:ext cx="10603001" cy="643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Vanilla JavaScript </a:t>
            </a:r>
            <a:r>
              <a:rPr lang="en-US" sz="2004" i="1" spc="28">
                <a:solidFill>
                  <a:srgbClr val="000000"/>
                </a:solidFill>
                <a:latin typeface="IBM Plex Sans Condensed Italics"/>
                <a:ea typeface="IBM Plex Sans Condensed Italics"/>
                <a:cs typeface="IBM Plex Sans Condensed Italics"/>
                <a:sym typeface="IBM Plex Sans Condensed Italics"/>
              </a:rPr>
              <a:t>là thuật ngữ dùng để chỉ mã JavaScript được viết mà không cần bất kỳ thư viện hoặc khuôn khổ bên ngoài nào</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24124" y="1935356"/>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2499998" y="856993"/>
            <a:ext cx="1036834"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Mở đầu</a:t>
            </a:r>
          </a:p>
        </p:txBody>
      </p:sp>
      <p:sp>
        <p:nvSpPr>
          <p:cNvPr id="15" name="TextBox 15"/>
          <p:cNvSpPr txBox="1"/>
          <p:nvPr/>
        </p:nvSpPr>
        <p:spPr>
          <a:xfrm>
            <a:off x="1341758" y="1330204"/>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365504" y="5430403"/>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28270" y="1435379"/>
            <a:ext cx="2599430" cy="349987"/>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65504" y="4830737"/>
            <a:ext cx="204045" cy="337776"/>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652016" y="4976374"/>
            <a:ext cx="9022975" cy="1214228"/>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các buổi học trước, chúng ta biết rằng, </a:t>
            </a:r>
            <a:r>
              <a:rPr lang="en-US" sz="2004" i="1" spc="28">
                <a:solidFill>
                  <a:srgbClr val="F117D7"/>
                </a:solidFill>
                <a:latin typeface="IBM Plex Sans Condensed Italics"/>
                <a:ea typeface="IBM Plex Sans Condensed Italics"/>
                <a:cs typeface="IBM Plex Sans Condensed Italics"/>
                <a:sym typeface="IBM Plex Sans Condensed Italics"/>
              </a:rPr>
              <a:t>có thể gọi 1 component bao nhiêu lần tuỳ thích Bằng cách sử dụng props: </a:t>
            </a:r>
            <a:r>
              <a:rPr lang="en-US" sz="2004" i="1" spc="28">
                <a:solidFill>
                  <a:srgbClr val="000000"/>
                </a:solidFill>
                <a:latin typeface="IBM Plex Sans Condensed Italics"/>
                <a:ea typeface="IBM Plex Sans Condensed Italics"/>
                <a:cs typeface="IBM Plex Sans Condensed Italics"/>
                <a:sym typeface="IBM Plex Sans Condensed Italics"/>
              </a:rPr>
              <a:t>Bạn có thể </a:t>
            </a:r>
            <a:r>
              <a:rPr lang="en-US" sz="2004" i="1" spc="28">
                <a:solidFill>
                  <a:srgbClr val="F117D7"/>
                </a:solidFill>
                <a:latin typeface="IBM Plex Sans Condensed Italics"/>
                <a:ea typeface="IBM Plex Sans Condensed Italics"/>
                <a:cs typeface="IBM Plex Sans Condensed Italics"/>
                <a:sym typeface="IBM Plex Sans Condensed Italics"/>
              </a:rPr>
              <a:t>tùy chỉnh nội dung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hành vi của mỗi lần gọi component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73940" y="4428506"/>
            <a:ext cx="7664453" cy="2385822"/>
          </a:xfrm>
          <a:custGeom>
            <a:avLst/>
            <a:gdLst/>
            <a:ahLst/>
            <a:cxnLst/>
            <a:rect l="l" t="t" r="r" b="b"/>
            <a:pathLst>
              <a:path w="7664453" h="2385822">
                <a:moveTo>
                  <a:pt x="0" y="0"/>
                </a:moveTo>
                <a:lnTo>
                  <a:pt x="7664453" y="0"/>
                </a:lnTo>
                <a:lnTo>
                  <a:pt x="7664453" y="2385822"/>
                </a:lnTo>
                <a:lnTo>
                  <a:pt x="0" y="238582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73940" y="1537840"/>
            <a:ext cx="10822181" cy="2818762"/>
          </a:xfrm>
          <a:custGeom>
            <a:avLst/>
            <a:gdLst/>
            <a:ahLst/>
            <a:cxnLst/>
            <a:rect l="l" t="t" r="r" b="b"/>
            <a:pathLst>
              <a:path w="10822181" h="2818762">
                <a:moveTo>
                  <a:pt x="0" y="0"/>
                </a:moveTo>
                <a:lnTo>
                  <a:pt x="10822181" y="0"/>
                </a:lnTo>
                <a:lnTo>
                  <a:pt x="10822181" y="2818762"/>
                </a:lnTo>
                <a:lnTo>
                  <a:pt x="0" y="281876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7513" y="1563281"/>
            <a:ext cx="3399787" cy="909028"/>
          </a:xfrm>
          <a:custGeom>
            <a:avLst/>
            <a:gdLst/>
            <a:ahLst/>
            <a:cxnLst/>
            <a:rect l="l" t="t" r="r" b="b"/>
            <a:pathLst>
              <a:path w="3399787" h="909028">
                <a:moveTo>
                  <a:pt x="0" y="0"/>
                </a:moveTo>
                <a:lnTo>
                  <a:pt x="3399787" y="0"/>
                </a:lnTo>
                <a:lnTo>
                  <a:pt x="3399787" y="909028"/>
                </a:lnTo>
                <a:lnTo>
                  <a:pt x="0" y="90902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2188721" y="860765"/>
            <a:ext cx="159886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vận dụng</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2"/>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3"/>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2" name="Freeform 12"/>
          <p:cNvSpPr/>
          <p:nvPr/>
        </p:nvSpPr>
        <p:spPr>
          <a:xfrm>
            <a:off x="1787966" y="2074916"/>
            <a:ext cx="942975" cy="3600574"/>
          </a:xfrm>
          <a:custGeom>
            <a:avLst/>
            <a:gdLst/>
            <a:ahLst/>
            <a:cxnLst/>
            <a:rect l="l" t="t" r="r" b="b"/>
            <a:pathLst>
              <a:path w="942975" h="3600574">
                <a:moveTo>
                  <a:pt x="0" y="0"/>
                </a:moveTo>
                <a:lnTo>
                  <a:pt x="942975" y="0"/>
                </a:lnTo>
                <a:lnTo>
                  <a:pt x="942975" y="3600574"/>
                </a:lnTo>
                <a:lnTo>
                  <a:pt x="0" y="3600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832610" y="224310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7"/>
            <a:stretch>
              <a:fillRect/>
            </a:stretch>
          </a:blipFill>
        </p:spPr>
        <p:txBody>
          <a:bodyPr/>
          <a:lstStyle/>
          <a:p>
            <a:endParaRPr lang="en-US"/>
          </a:p>
        </p:txBody>
      </p:sp>
      <p:sp>
        <p:nvSpPr>
          <p:cNvPr id="14" name="Freeform 14"/>
          <p:cNvSpPr/>
          <p:nvPr/>
        </p:nvSpPr>
        <p:spPr>
          <a:xfrm>
            <a:off x="6996751" y="2075536"/>
            <a:ext cx="942975" cy="3600574"/>
          </a:xfrm>
          <a:custGeom>
            <a:avLst/>
            <a:gdLst/>
            <a:ahLst/>
            <a:cxnLst/>
            <a:rect l="l" t="t" r="r" b="b"/>
            <a:pathLst>
              <a:path w="942975" h="3600574">
                <a:moveTo>
                  <a:pt x="0" y="0"/>
                </a:moveTo>
                <a:lnTo>
                  <a:pt x="942975" y="0"/>
                </a:lnTo>
                <a:lnTo>
                  <a:pt x="942975" y="3600573"/>
                </a:lnTo>
                <a:lnTo>
                  <a:pt x="0" y="3600573"/>
                </a:lnTo>
                <a:lnTo>
                  <a:pt x="0" y="0"/>
                </a:lnTo>
                <a:close/>
              </a:path>
            </a:pathLst>
          </a:custGeom>
          <a:blipFill>
            <a:blip r:embed="rId5">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832610" y="3327816"/>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9"/>
            <a:stretch>
              <a:fillRect/>
            </a:stretch>
          </a:blipFill>
        </p:spPr>
        <p:txBody>
          <a:bodyPr/>
          <a:lstStyle/>
          <a:p>
            <a:endParaRPr lang="en-US"/>
          </a:p>
        </p:txBody>
      </p:sp>
      <p:sp>
        <p:nvSpPr>
          <p:cNvPr id="16" name="Freeform 16"/>
          <p:cNvSpPr/>
          <p:nvPr/>
        </p:nvSpPr>
        <p:spPr>
          <a:xfrm>
            <a:off x="1832610" y="451526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7041385" y="22437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7"/>
            <a:stretch>
              <a:fillRect/>
            </a:stretch>
          </a:blipFill>
        </p:spPr>
        <p:txBody>
          <a:bodyPr/>
          <a:lstStyle/>
          <a:p>
            <a:endParaRPr lang="en-US"/>
          </a:p>
        </p:txBody>
      </p:sp>
      <p:sp>
        <p:nvSpPr>
          <p:cNvPr id="18" name="Freeform 18"/>
          <p:cNvSpPr/>
          <p:nvPr/>
        </p:nvSpPr>
        <p:spPr>
          <a:xfrm>
            <a:off x="7041385" y="332845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9"/>
            <a:stretch>
              <a:fillRect/>
            </a:stretch>
          </a:blipFill>
        </p:spPr>
        <p:txBody>
          <a:bodyPr/>
          <a:lstStyle/>
          <a:p>
            <a:endParaRPr lang="en-US"/>
          </a:p>
        </p:txBody>
      </p:sp>
      <p:sp>
        <p:nvSpPr>
          <p:cNvPr id="19" name="Freeform 19"/>
          <p:cNvSpPr/>
          <p:nvPr/>
        </p:nvSpPr>
        <p:spPr>
          <a:xfrm>
            <a:off x="7041385" y="451577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20" name="Freeform 20"/>
          <p:cNvSpPr/>
          <p:nvPr/>
        </p:nvSpPr>
        <p:spPr>
          <a:xfrm>
            <a:off x="2796283" y="2060858"/>
            <a:ext cx="2700147" cy="3684651"/>
          </a:xfrm>
          <a:custGeom>
            <a:avLst/>
            <a:gdLst/>
            <a:ahLst/>
            <a:cxnLst/>
            <a:rect l="l" t="t" r="r" b="b"/>
            <a:pathLst>
              <a:path w="2700147" h="3684651">
                <a:moveTo>
                  <a:pt x="0" y="0"/>
                </a:moveTo>
                <a:lnTo>
                  <a:pt x="2700147" y="0"/>
                </a:lnTo>
                <a:lnTo>
                  <a:pt x="2700147" y="3684651"/>
                </a:lnTo>
                <a:lnTo>
                  <a:pt x="0" y="3684651"/>
                </a:lnTo>
                <a:lnTo>
                  <a:pt x="0" y="0"/>
                </a:lnTo>
                <a:close/>
              </a:path>
            </a:pathLst>
          </a:custGeom>
          <a:blipFill>
            <a:blip r:embed="rId11"/>
            <a:stretch>
              <a:fillRect/>
            </a:stretch>
          </a:blipFill>
        </p:spPr>
        <p:txBody>
          <a:bodyPr/>
          <a:lstStyle/>
          <a:p>
            <a:endParaRPr lang="en-US"/>
          </a:p>
        </p:txBody>
      </p:sp>
      <p:sp>
        <p:nvSpPr>
          <p:cNvPr id="21" name="Freeform 21"/>
          <p:cNvSpPr/>
          <p:nvPr/>
        </p:nvSpPr>
        <p:spPr>
          <a:xfrm>
            <a:off x="8106156" y="2075126"/>
            <a:ext cx="3493894" cy="3656200"/>
          </a:xfrm>
          <a:custGeom>
            <a:avLst/>
            <a:gdLst/>
            <a:ahLst/>
            <a:cxnLst/>
            <a:rect l="l" t="t" r="r" b="b"/>
            <a:pathLst>
              <a:path w="3493894" h="3656200">
                <a:moveTo>
                  <a:pt x="0" y="0"/>
                </a:moveTo>
                <a:lnTo>
                  <a:pt x="3493894" y="0"/>
                </a:lnTo>
                <a:lnTo>
                  <a:pt x="3493894" y="3656200"/>
                </a:lnTo>
                <a:lnTo>
                  <a:pt x="0" y="3656200"/>
                </a:lnTo>
                <a:lnTo>
                  <a:pt x="0" y="0"/>
                </a:lnTo>
                <a:close/>
              </a:path>
            </a:pathLst>
          </a:custGeom>
          <a:blipFill>
            <a:blip r:embed="rId12"/>
            <a:stretch>
              <a:fillRect/>
            </a:stretch>
          </a:blipFill>
        </p:spPr>
        <p:txBody>
          <a:bodyPr/>
          <a:lstStyle/>
          <a:p>
            <a:endParaRPr lang="en-US"/>
          </a:p>
        </p:txBody>
      </p:sp>
      <p:sp>
        <p:nvSpPr>
          <p:cNvPr id="22" name="TextBox 22"/>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6" name="TextBox 26"/>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7" name="TextBox 27"/>
          <p:cNvSpPr txBox="1"/>
          <p:nvPr/>
        </p:nvSpPr>
        <p:spPr>
          <a:xfrm>
            <a:off x="1297181" y="594112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8" name="TextBox 28"/>
          <p:cNvSpPr txBox="1"/>
          <p:nvPr/>
        </p:nvSpPr>
        <p:spPr>
          <a:xfrm>
            <a:off x="1583693" y="1484176"/>
            <a:ext cx="8825846"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Các khối Component này sẽ là 1 khối mã hoàn chỉnh bao gồm : HTML –CSS -JS</a:t>
            </a:r>
          </a:p>
        </p:txBody>
      </p:sp>
      <p:sp>
        <p:nvSpPr>
          <p:cNvPr id="29" name="TextBox 29"/>
          <p:cNvSpPr txBox="1"/>
          <p:nvPr/>
        </p:nvSpPr>
        <p:spPr>
          <a:xfrm>
            <a:off x="1583693" y="6086761"/>
            <a:ext cx="10566940"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 bạn có thể tạo bao nhiêu component này tuỳ thích, khi sử dụng chúng ta chỉ cần update lại nội dung cho từng component.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29906" y="1517399"/>
            <a:ext cx="8239506" cy="1891541"/>
          </a:xfrm>
          <a:custGeom>
            <a:avLst/>
            <a:gdLst/>
            <a:ahLst/>
            <a:cxnLst/>
            <a:rect l="l" t="t" r="r" b="b"/>
            <a:pathLst>
              <a:path w="8239506" h="1891541">
                <a:moveTo>
                  <a:pt x="0" y="0"/>
                </a:moveTo>
                <a:lnTo>
                  <a:pt x="8239506" y="0"/>
                </a:lnTo>
                <a:lnTo>
                  <a:pt x="8239506" y="1891541"/>
                </a:lnTo>
                <a:lnTo>
                  <a:pt x="0" y="189154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1541" y="4351849"/>
            <a:ext cx="5129022" cy="513778"/>
          </a:xfrm>
          <a:custGeom>
            <a:avLst/>
            <a:gdLst/>
            <a:ahLst/>
            <a:cxnLst/>
            <a:rect l="l" t="t" r="r" b="b"/>
            <a:pathLst>
              <a:path w="5129022" h="513778">
                <a:moveTo>
                  <a:pt x="0" y="0"/>
                </a:moveTo>
                <a:lnTo>
                  <a:pt x="5129022" y="0"/>
                </a:lnTo>
                <a:lnTo>
                  <a:pt x="5129022" y="513778"/>
                </a:lnTo>
                <a:lnTo>
                  <a:pt x="0" y="51377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1541" y="5007702"/>
            <a:ext cx="9350378" cy="1742818"/>
          </a:xfrm>
          <a:custGeom>
            <a:avLst/>
            <a:gdLst/>
            <a:ahLst/>
            <a:cxnLst/>
            <a:rect l="l" t="t" r="r" b="b"/>
            <a:pathLst>
              <a:path w="9350378" h="1742818">
                <a:moveTo>
                  <a:pt x="0" y="0"/>
                </a:moveTo>
                <a:lnTo>
                  <a:pt x="9350378" y="0"/>
                </a:lnTo>
                <a:lnTo>
                  <a:pt x="9350378" y="1742818"/>
                </a:lnTo>
                <a:lnTo>
                  <a:pt x="0" y="174281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719329" y="860765"/>
            <a:ext cx="255833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cảnh báo lỗi eslint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659379" y="3843404"/>
            <a:ext cx="2832525" cy="436245"/>
          </a:xfrm>
          <a:prstGeom prst="rect">
            <a:avLst/>
          </a:prstGeom>
        </p:spPr>
        <p:txBody>
          <a:bodyPr lIns="0" tIns="0" rIns="0" bIns="0" rtlCol="0" anchor="t">
            <a:spAutoFit/>
          </a:bodyPr>
          <a:lstStyle/>
          <a:p>
            <a:pPr algn="l">
              <a:lnSpc>
                <a:spcPts val="3359"/>
              </a:lnSpc>
            </a:pPr>
            <a:r>
              <a:rPr lang="en-US" sz="2400">
                <a:solidFill>
                  <a:srgbClr val="0000CC"/>
                </a:solidFill>
                <a:latin typeface="Calibri (MS)"/>
                <a:ea typeface="Calibri (MS)"/>
                <a:cs typeface="Calibri (MS)"/>
                <a:sym typeface="Calibri (MS)"/>
              </a:rPr>
              <a:t>npm install prop-types</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16479" y="3799361"/>
            <a:ext cx="108814" cy="454704"/>
          </a:xfrm>
          <a:prstGeom prst="rect">
            <a:avLst/>
          </a:prstGeom>
        </p:spPr>
        <p:txBody>
          <a:bodyPr lIns="0" tIns="0" rIns="0" bIns="0" rtlCol="0" anchor="t">
            <a:spAutoFit/>
          </a:bodyPr>
          <a:lstStyle/>
          <a:p>
            <a:pPr algn="l">
              <a:lnSpc>
                <a:spcPts val="3359"/>
              </a:lnSpc>
            </a:pPr>
            <a:r>
              <a:rPr lang="en-US" sz="2400">
                <a:solidFill>
                  <a:srgbClr val="0000CC"/>
                </a:solidFill>
                <a:latin typeface="Arial"/>
                <a:ea typeface="Arial"/>
                <a:cs typeface="Arial"/>
                <a:sym typeface="Arial"/>
              </a:rPr>
              <a:t>•</a:t>
            </a:r>
          </a:p>
        </p:txBody>
      </p:sp>
      <p:sp>
        <p:nvSpPr>
          <p:cNvPr id="21" name="TextBox 21"/>
          <p:cNvSpPr txBox="1"/>
          <p:nvPr/>
        </p:nvSpPr>
        <p:spPr>
          <a:xfrm>
            <a:off x="1382268" y="3454203"/>
            <a:ext cx="799469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Lỗi do chưa định nghĩa prop types (</a:t>
            </a:r>
            <a:r>
              <a:rPr lang="en-US" sz="2004" i="1" spc="28">
                <a:solidFill>
                  <a:srgbClr val="F117D7"/>
                </a:solidFill>
                <a:latin typeface="IBM Plex Sans Condensed Italics"/>
                <a:ea typeface="IBM Plex Sans Condensed Italics"/>
                <a:cs typeface="IBM Plex Sans Condensed Italics"/>
                <a:sym typeface="IBM Plex Sans Condensed Italics"/>
              </a:rPr>
              <a:t>kiểu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yêu cầu </a:t>
            </a:r>
            <a:r>
              <a:rPr lang="en-US" sz="2004" i="1" spc="28">
                <a:solidFill>
                  <a:srgbClr val="000000"/>
                </a:solidFill>
                <a:latin typeface="IBM Plex Sans Condensed Italics"/>
                <a:ea typeface="IBM Plex Sans Condensed Italics"/>
                <a:cs typeface="IBM Plex Sans Condensed Italics"/>
                <a:sym typeface="IBM Plex Sans Condensed Italics"/>
              </a:rPr>
              <a:t>của các props)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063877" y="2325434"/>
            <a:ext cx="7426709" cy="4324607"/>
          </a:xfrm>
          <a:custGeom>
            <a:avLst/>
            <a:gdLst/>
            <a:ahLst/>
            <a:cxnLst/>
            <a:rect l="l" t="t" r="r" b="b"/>
            <a:pathLst>
              <a:path w="7426709" h="4324607">
                <a:moveTo>
                  <a:pt x="0" y="0"/>
                </a:moveTo>
                <a:lnTo>
                  <a:pt x="7426709" y="0"/>
                </a:lnTo>
                <a:lnTo>
                  <a:pt x="7426709" y="4324607"/>
                </a:lnTo>
                <a:lnTo>
                  <a:pt x="0" y="43246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550290" y="860765"/>
            <a:ext cx="8636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Mở đầu</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564138"/>
            <a:ext cx="1064845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của bài hôm trước vẫn chưa được tối ưu, mặc dù chúng ta đã đạt được mục đích hiển thị dữ liệu khác nhau trong quá trình tái sử dụng component, nhưng </a:t>
            </a:r>
            <a:r>
              <a:rPr lang="en-US" sz="2004" i="1" spc="28">
                <a:solidFill>
                  <a:srgbClr val="F117D7"/>
                </a:solidFill>
                <a:latin typeface="IBM Plex Sans Condensed Italics"/>
                <a:ea typeface="IBM Plex Sans Condensed Italics"/>
                <a:cs typeface="IBM Plex Sans Condensed Italics"/>
                <a:sym typeface="IBM Plex Sans Condensed Italics"/>
              </a:rPr>
              <a:t>vẫn bị lặp code </a:t>
            </a:r>
            <a:r>
              <a:rPr lang="en-US" sz="2004" i="1" spc="28">
                <a:solidFill>
                  <a:srgbClr val="000000"/>
                </a:solidFill>
                <a:latin typeface="IBM Plex Sans Condensed Italics"/>
                <a:ea typeface="IBM Plex Sans Condensed Italics"/>
                <a:cs typeface="IBM Plex Sans Condensed Italics"/>
                <a:sym typeface="IBM Plex Sans Condensed Italics"/>
              </a:rPr>
              <a:t>khá nhiều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206878" y="2351275"/>
            <a:ext cx="933450" cy="361950"/>
          </a:xfrm>
          <a:custGeom>
            <a:avLst/>
            <a:gdLst/>
            <a:ahLst/>
            <a:cxnLst/>
            <a:rect l="l" t="t" r="r" b="b"/>
            <a:pathLst>
              <a:path w="933450" h="361950">
                <a:moveTo>
                  <a:pt x="0" y="0"/>
                </a:moveTo>
                <a:lnTo>
                  <a:pt x="933450" y="0"/>
                </a:lnTo>
                <a:lnTo>
                  <a:pt x="933450" y="361950"/>
                </a:lnTo>
                <a:lnTo>
                  <a:pt x="0" y="361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6667" y="3915413"/>
            <a:ext cx="10191750" cy="1419225"/>
          </a:xfrm>
          <a:custGeom>
            <a:avLst/>
            <a:gdLst/>
            <a:ahLst/>
            <a:cxnLst/>
            <a:rect l="l" t="t" r="r" b="b"/>
            <a:pathLst>
              <a:path w="10191750" h="1419225">
                <a:moveTo>
                  <a:pt x="0" y="0"/>
                </a:moveTo>
                <a:lnTo>
                  <a:pt x="10191750" y="0"/>
                </a:lnTo>
                <a:lnTo>
                  <a:pt x="10191750" y="1419225"/>
                </a:lnTo>
                <a:lnTo>
                  <a:pt x="0" y="1419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756667" y="5413639"/>
            <a:ext cx="3250187" cy="1336291"/>
          </a:xfrm>
          <a:custGeom>
            <a:avLst/>
            <a:gdLst/>
            <a:ahLst/>
            <a:cxnLst/>
            <a:rect l="l" t="t" r="r" b="b"/>
            <a:pathLst>
              <a:path w="3250187" h="1336291">
                <a:moveTo>
                  <a:pt x="0" y="0"/>
                </a:moveTo>
                <a:lnTo>
                  <a:pt x="3250187" y="0"/>
                </a:lnTo>
                <a:lnTo>
                  <a:pt x="3250187" y="1336290"/>
                </a:lnTo>
                <a:lnTo>
                  <a:pt x="0" y="133629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8401" y="1879854"/>
            <a:ext cx="2438400" cy="438150"/>
          </a:xfrm>
          <a:custGeom>
            <a:avLst/>
            <a:gdLst/>
            <a:ahLst/>
            <a:cxnLst/>
            <a:rect l="l" t="t" r="r" b="b"/>
            <a:pathLst>
              <a:path w="2438400" h="438150">
                <a:moveTo>
                  <a:pt x="0" y="0"/>
                </a:moveTo>
                <a:lnTo>
                  <a:pt x="2438400" y="0"/>
                </a:lnTo>
                <a:lnTo>
                  <a:pt x="2438400" y="438150"/>
                </a:lnTo>
                <a:lnTo>
                  <a:pt x="0" y="4381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756667" y="2922775"/>
            <a:ext cx="4086225" cy="381000"/>
          </a:xfrm>
          <a:custGeom>
            <a:avLst/>
            <a:gdLst/>
            <a:ahLst/>
            <a:cxnLst/>
            <a:rect l="l" t="t" r="r" b="b"/>
            <a:pathLst>
              <a:path w="4086225" h="381000">
                <a:moveTo>
                  <a:pt x="0" y="0"/>
                </a:moveTo>
                <a:lnTo>
                  <a:pt x="4086225" y="0"/>
                </a:lnTo>
                <a:lnTo>
                  <a:pt x="4086225" y="381000"/>
                </a:lnTo>
                <a:lnTo>
                  <a:pt x="0" y="3810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895976" y="2660018"/>
            <a:ext cx="3143250" cy="647700"/>
          </a:xfrm>
          <a:custGeom>
            <a:avLst/>
            <a:gdLst/>
            <a:ahLst/>
            <a:cxnLst/>
            <a:rect l="l" t="t" r="r" b="b"/>
            <a:pathLst>
              <a:path w="3143250" h="647700">
                <a:moveTo>
                  <a:pt x="0" y="0"/>
                </a:moveTo>
                <a:lnTo>
                  <a:pt x="3143250" y="0"/>
                </a:lnTo>
                <a:lnTo>
                  <a:pt x="3143250" y="647700"/>
                </a:lnTo>
                <a:lnTo>
                  <a:pt x="0" y="647700"/>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580645" y="860765"/>
            <a:ext cx="284026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quyết vấn đề lặp code</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297181" y="2334358"/>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4" name="TextBox 24"/>
          <p:cNvSpPr txBox="1"/>
          <p:nvPr/>
        </p:nvSpPr>
        <p:spPr>
          <a:xfrm>
            <a:off x="1754381" y="1476432"/>
            <a:ext cx="9939461" cy="1197102"/>
          </a:xfrm>
          <a:prstGeom prst="rect">
            <a:avLst/>
          </a:prstGeom>
        </p:spPr>
        <p:txBody>
          <a:bodyPr lIns="0" tIns="0" rIns="0" bIns="0" rtlCol="0" anchor="t">
            <a:spAutoFit/>
          </a:bodyPr>
          <a:lstStyle/>
          <a:p>
            <a:pPr algn="l">
              <a:lnSpc>
                <a:spcPts val="2520"/>
              </a:lnSpc>
            </a:pPr>
            <a:r>
              <a:rPr lang="en-US" sz="2112" i="1" spc="29">
                <a:solidFill>
                  <a:srgbClr val="F117D7"/>
                </a:solidFill>
                <a:latin typeface="IBM Plex Sans Condensed Italics"/>
                <a:ea typeface="IBM Plex Sans Condensed Italics"/>
                <a:cs typeface="IBM Plex Sans Condensed Italics"/>
                <a:sym typeface="IBM Plex Sans Condensed Italics"/>
              </a:rPr>
              <a:t>Bước 1 </a:t>
            </a:r>
            <a:r>
              <a:rPr lang="en-US" sz="2112" i="1" spc="29">
                <a:solidFill>
                  <a:srgbClr val="000000"/>
                </a:solidFill>
                <a:latin typeface="IBM Plex Sans Condensed Italics"/>
                <a:ea typeface="IBM Plex Sans Condensed Italics"/>
                <a:cs typeface="IBM Plex Sans Condensed Italics"/>
                <a:sym typeface="IBM Plex Sans Condensed Italics"/>
              </a:rPr>
              <a:t>: Chuyển data sang mảng →Sau đó chúng ta có thể dễ dàng thay thế nội dung bằng </a:t>
            </a:r>
          </a:p>
          <a:p>
            <a:pPr algn="l">
              <a:lnSpc>
                <a:spcPts val="2390"/>
              </a:lnSpc>
            </a:pPr>
            <a:r>
              <a:rPr lang="en-US" sz="2004" i="1" spc="28">
                <a:solidFill>
                  <a:srgbClr val="000000"/>
                </a:solidFill>
                <a:latin typeface="IBM Plex Sans Condensed Italics"/>
                <a:ea typeface="IBM Plex Sans Condensed Italics"/>
                <a:cs typeface="IBM Plex Sans Condensed Italics"/>
                <a:sym typeface="IBM Plex Sans Condensed Italics"/>
              </a:rPr>
              <a:t>các phần tử của mảng kèm chỉ số index (</a:t>
            </a:r>
            <a:r>
              <a:rPr lang="en-US" sz="2004" i="1" spc="28">
                <a:solidFill>
                  <a:srgbClr val="F117D7"/>
                </a:solidFill>
                <a:latin typeface="IBM Plex Sans Condensed Italics"/>
                <a:ea typeface="IBM Plex Sans Condensed Italics"/>
                <a:cs typeface="IBM Plex Sans Condensed Italics"/>
                <a:sym typeface="IBM Plex Sans Condensed Italics"/>
              </a:rPr>
              <a:t>data.js </a:t>
            </a:r>
            <a:r>
              <a:rPr lang="en-US" sz="2004" i="1" spc="28">
                <a:solidFill>
                  <a:srgbClr val="000000"/>
                </a:solidFill>
                <a:latin typeface="IBM Plex Sans Condensed Italics"/>
                <a:ea typeface="IBM Plex Sans Condensed Italics"/>
                <a:cs typeface="IBM Plex Sans Condensed Italics"/>
                <a:sym typeface="IBM Plex Sans Condensed Italics"/>
              </a:rPr>
              <a:t>)</a:t>
            </a:r>
          </a:p>
          <a:p>
            <a:pPr algn="l">
              <a:lnSpc>
                <a:spcPts val="5010"/>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import data </a:t>
            </a:r>
          </a:p>
        </p:txBody>
      </p:sp>
      <p:sp>
        <p:nvSpPr>
          <p:cNvPr id="25" name="TextBox 25"/>
          <p:cNvSpPr txBox="1"/>
          <p:nvPr/>
        </p:nvSpPr>
        <p:spPr>
          <a:xfrm>
            <a:off x="1297181" y="3521783"/>
            <a:ext cx="217122" cy="348129"/>
          </a:xfrm>
          <a:prstGeom prst="rect">
            <a:avLst/>
          </a:prstGeom>
        </p:spPr>
        <p:txBody>
          <a:bodyPr lIns="0" tIns="0" rIns="0" bIns="0" rtlCol="0" anchor="t">
            <a:spAutoFit/>
          </a:bodyPr>
          <a:lstStyle/>
          <a:p>
            <a:pPr algn="l">
              <a:lnSpc>
                <a:spcPts val="2808"/>
              </a:lnSpc>
            </a:pPr>
            <a:r>
              <a:rPr lang="en-US" sz="2006" i="1" spc="32">
                <a:solidFill>
                  <a:srgbClr val="F117D7"/>
                </a:solidFill>
                <a:latin typeface="IBM Plex Sans Condensed Italics"/>
                <a:ea typeface="IBM Plex Sans Condensed Italics"/>
                <a:cs typeface="IBM Plex Sans Condensed Italics"/>
                <a:sym typeface="IBM Plex Sans Condensed Italics"/>
              </a:rPr>
              <a:t>3)</a:t>
            </a:r>
          </a:p>
        </p:txBody>
      </p:sp>
      <p:sp>
        <p:nvSpPr>
          <p:cNvPr id="26" name="TextBox 26"/>
          <p:cNvSpPr txBox="1"/>
          <p:nvPr/>
        </p:nvSpPr>
        <p:spPr>
          <a:xfrm>
            <a:off x="1754381" y="3523336"/>
            <a:ext cx="631647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Bước 3 </a:t>
            </a:r>
            <a:r>
              <a:rPr lang="en-US" sz="2006" i="1" spc="28">
                <a:solidFill>
                  <a:srgbClr val="000000"/>
                </a:solidFill>
                <a:latin typeface="IBM Plex Sans Condensed Italics"/>
                <a:ea typeface="IBM Plex Sans Condensed Italics"/>
                <a:cs typeface="IBM Plex Sans Condensed Italics"/>
                <a:sym typeface="IBM Plex Sans Condensed Italics"/>
              </a:rPr>
              <a:t>: Sử dụng chỉ số index của mảng để truyền dữ liệu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806826" y="2156965"/>
            <a:ext cx="3248025" cy="1428750"/>
          </a:xfrm>
          <a:custGeom>
            <a:avLst/>
            <a:gdLst/>
            <a:ahLst/>
            <a:cxnLst/>
            <a:rect l="l" t="t" r="r" b="b"/>
            <a:pathLst>
              <a:path w="3248025" h="1428750">
                <a:moveTo>
                  <a:pt x="0" y="0"/>
                </a:moveTo>
                <a:lnTo>
                  <a:pt x="3248025" y="0"/>
                </a:lnTo>
                <a:lnTo>
                  <a:pt x="32480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96663" y="2156965"/>
            <a:ext cx="3590925" cy="400050"/>
          </a:xfrm>
          <a:custGeom>
            <a:avLst/>
            <a:gdLst/>
            <a:ahLst/>
            <a:cxnLst/>
            <a:rect l="l" t="t" r="r" b="b"/>
            <a:pathLst>
              <a:path w="3590925" h="400050">
                <a:moveTo>
                  <a:pt x="0" y="0"/>
                </a:moveTo>
                <a:lnTo>
                  <a:pt x="3590925" y="0"/>
                </a:lnTo>
                <a:lnTo>
                  <a:pt x="3590925"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465569" y="688591"/>
            <a:ext cx="3409950" cy="733425"/>
          </a:xfrm>
          <a:custGeom>
            <a:avLst/>
            <a:gdLst/>
            <a:ahLst/>
            <a:cxnLst/>
            <a:rect l="l" t="t" r="r" b="b"/>
            <a:pathLst>
              <a:path w="3409950" h="733425">
                <a:moveTo>
                  <a:pt x="0" y="0"/>
                </a:moveTo>
                <a:lnTo>
                  <a:pt x="3409950" y="0"/>
                </a:lnTo>
                <a:lnTo>
                  <a:pt x="3409950" y="733425"/>
                </a:lnTo>
                <a:lnTo>
                  <a:pt x="0" y="7334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806826" y="4462777"/>
            <a:ext cx="4086225" cy="857250"/>
          </a:xfrm>
          <a:custGeom>
            <a:avLst/>
            <a:gdLst/>
            <a:ahLst/>
            <a:cxnLst/>
            <a:rect l="l" t="t" r="r" b="b"/>
            <a:pathLst>
              <a:path w="4086225" h="857250">
                <a:moveTo>
                  <a:pt x="0" y="0"/>
                </a:moveTo>
                <a:lnTo>
                  <a:pt x="4086225" y="0"/>
                </a:lnTo>
                <a:lnTo>
                  <a:pt x="4086225" y="857250"/>
                </a:lnTo>
                <a:lnTo>
                  <a:pt x="0" y="8572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6338954" y="4462777"/>
            <a:ext cx="3781425" cy="847725"/>
          </a:xfrm>
          <a:custGeom>
            <a:avLst/>
            <a:gdLst/>
            <a:ahLst/>
            <a:cxnLst/>
            <a:rect l="l" t="t" r="r" b="b"/>
            <a:pathLst>
              <a:path w="3781425" h="847725">
                <a:moveTo>
                  <a:pt x="0" y="0"/>
                </a:moveTo>
                <a:lnTo>
                  <a:pt x="3781425" y="0"/>
                </a:lnTo>
                <a:lnTo>
                  <a:pt x="3781425" y="847725"/>
                </a:lnTo>
                <a:lnTo>
                  <a:pt x="0" y="847725"/>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335268" y="3875151"/>
            <a:ext cx="3467100" cy="333375"/>
          </a:xfrm>
          <a:custGeom>
            <a:avLst/>
            <a:gdLst/>
            <a:ahLst/>
            <a:cxnLst/>
            <a:rect l="l" t="t" r="r" b="b"/>
            <a:pathLst>
              <a:path w="3467100" h="333375">
                <a:moveTo>
                  <a:pt x="0" y="0"/>
                </a:moveTo>
                <a:lnTo>
                  <a:pt x="3467100" y="0"/>
                </a:lnTo>
                <a:lnTo>
                  <a:pt x="3467100" y="333375"/>
                </a:lnTo>
                <a:lnTo>
                  <a:pt x="0" y="333375"/>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5623"/>
            <a:ext cx="217027" cy="337623"/>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754381" y="1555623"/>
            <a:ext cx="8826837"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để "trải" (spread) các thuộc tính của một object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846620" y="2455421"/>
            <a:ext cx="5463416" cy="2464565"/>
          </a:xfrm>
          <a:custGeom>
            <a:avLst/>
            <a:gdLst/>
            <a:ahLst/>
            <a:cxnLst/>
            <a:rect l="l" t="t" r="r" b="b"/>
            <a:pathLst>
              <a:path w="5463416" h="2464565">
                <a:moveTo>
                  <a:pt x="0" y="0"/>
                </a:moveTo>
                <a:lnTo>
                  <a:pt x="5463416" y="0"/>
                </a:lnTo>
                <a:lnTo>
                  <a:pt x="5463416" y="2464565"/>
                </a:lnTo>
                <a:lnTo>
                  <a:pt x="0" y="246456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604386" y="720214"/>
            <a:ext cx="3124200" cy="666750"/>
          </a:xfrm>
          <a:custGeom>
            <a:avLst/>
            <a:gdLst/>
            <a:ahLst/>
            <a:cxnLst/>
            <a:rect l="l" t="t" r="r" b="b"/>
            <a:pathLst>
              <a:path w="3124200" h="666750">
                <a:moveTo>
                  <a:pt x="0" y="0"/>
                </a:moveTo>
                <a:lnTo>
                  <a:pt x="3124200" y="0"/>
                </a:lnTo>
                <a:lnTo>
                  <a:pt x="3124200" y="666750"/>
                </a:lnTo>
                <a:lnTo>
                  <a:pt x="0" y="6667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010276" y="2455421"/>
            <a:ext cx="5085845" cy="2464565"/>
          </a:xfrm>
          <a:custGeom>
            <a:avLst/>
            <a:gdLst/>
            <a:ahLst/>
            <a:cxnLst/>
            <a:rect l="l" t="t" r="r" b="b"/>
            <a:pathLst>
              <a:path w="5085845" h="2464565">
                <a:moveTo>
                  <a:pt x="0" y="0"/>
                </a:moveTo>
                <a:lnTo>
                  <a:pt x="5085845" y="0"/>
                </a:lnTo>
                <a:lnTo>
                  <a:pt x="5085845" y="2464565"/>
                </a:lnTo>
                <a:lnTo>
                  <a:pt x="0" y="246456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390513" y="3208696"/>
            <a:ext cx="610705" cy="557841"/>
          </a:xfrm>
          <a:custGeom>
            <a:avLst/>
            <a:gdLst/>
            <a:ahLst/>
            <a:cxnLst/>
            <a:rect l="l" t="t" r="r" b="b"/>
            <a:pathLst>
              <a:path w="610705" h="557841">
                <a:moveTo>
                  <a:pt x="0" y="0"/>
                </a:moveTo>
                <a:lnTo>
                  <a:pt x="610705" y="0"/>
                </a:lnTo>
                <a:lnTo>
                  <a:pt x="610705" y="557841"/>
                </a:lnTo>
                <a:lnTo>
                  <a:pt x="0" y="55784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1" name="TextBox 21"/>
          <p:cNvSpPr txBox="1"/>
          <p:nvPr/>
        </p:nvSpPr>
        <p:spPr>
          <a:xfrm>
            <a:off x="1754381" y="1553137"/>
            <a:ext cx="6248610" cy="340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833497" y="2432990"/>
            <a:ext cx="6009389" cy="4093207"/>
          </a:xfrm>
          <a:custGeom>
            <a:avLst/>
            <a:gdLst/>
            <a:ahLst/>
            <a:cxnLst/>
            <a:rect l="l" t="t" r="r" b="b"/>
            <a:pathLst>
              <a:path w="6009389" h="4093207">
                <a:moveTo>
                  <a:pt x="0" y="0"/>
                </a:moveTo>
                <a:lnTo>
                  <a:pt x="6009389" y="0"/>
                </a:lnTo>
                <a:lnTo>
                  <a:pt x="6009389" y="4093207"/>
                </a:lnTo>
                <a:lnTo>
                  <a:pt x="0" y="40932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138429" y="860765"/>
            <a:ext cx="17024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Chia nhỏ tệp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7</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463554"/>
            <a:ext cx="9002087"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trước đó, chúng ta đang viết các Component vào chung file App.jsx Điều này là không nên, vì sau này dự án mở rộng, file App.jsx sẽ có quá nhiều code dài và khó bảo trì </a:t>
            </a:r>
          </a:p>
        </p:txBody>
      </p:sp>
      <p:sp>
        <p:nvSpPr>
          <p:cNvPr id="18" name="TextBox 18"/>
          <p:cNvSpPr txBox="1"/>
          <p:nvPr/>
        </p:nvSpPr>
        <p:spPr>
          <a:xfrm>
            <a:off x="10617965" y="1730254"/>
            <a:ext cx="10080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khiến nó </a:t>
            </a:r>
          </a:p>
        </p:txBody>
      </p:sp>
      <p:sp>
        <p:nvSpPr>
          <p:cNvPr id="19" name="TextBox 19"/>
          <p:cNvSpPr txBox="1"/>
          <p:nvPr/>
        </p:nvSpPr>
        <p:spPr>
          <a:xfrm>
            <a:off x="10322681" y="1612725"/>
            <a:ext cx="350177" cy="348234"/>
          </a:xfrm>
          <a:prstGeom prst="rect">
            <a:avLst/>
          </a:prstGeom>
        </p:spPr>
        <p:txBody>
          <a:bodyPr lIns="0" tIns="0" rIns="0" bIns="0" rtlCol="0" anchor="t">
            <a:spAutoFit/>
          </a:bodyPr>
          <a:lstStyle/>
          <a:p>
            <a:pPr algn="l">
              <a:lnSpc>
                <a:spcPts val="2957"/>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3643379" y="1587884"/>
            <a:ext cx="1209675" cy="352425"/>
          </a:xfrm>
          <a:custGeom>
            <a:avLst/>
            <a:gdLst/>
            <a:ahLst/>
            <a:cxnLst/>
            <a:rect l="l" t="t" r="r" b="b"/>
            <a:pathLst>
              <a:path w="1209675" h="352425">
                <a:moveTo>
                  <a:pt x="0" y="0"/>
                </a:moveTo>
                <a:lnTo>
                  <a:pt x="1209675" y="0"/>
                </a:lnTo>
                <a:lnTo>
                  <a:pt x="1209675" y="352425"/>
                </a:lnTo>
                <a:lnTo>
                  <a:pt x="0" y="352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643379" y="537480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933188" y="5369042"/>
            <a:ext cx="6267450" cy="323850"/>
          </a:xfrm>
          <a:custGeom>
            <a:avLst/>
            <a:gdLst/>
            <a:ahLst/>
            <a:cxnLst/>
            <a:rect l="l" t="t" r="r" b="b"/>
            <a:pathLst>
              <a:path w="6267450" h="323850">
                <a:moveTo>
                  <a:pt x="0" y="0"/>
                </a:moveTo>
                <a:lnTo>
                  <a:pt x="6267450" y="0"/>
                </a:lnTo>
                <a:lnTo>
                  <a:pt x="6267450" y="323850"/>
                </a:lnTo>
                <a:lnTo>
                  <a:pt x="0" y="3238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65784" y="1526819"/>
            <a:ext cx="2552700" cy="1260700"/>
          </a:xfrm>
          <a:custGeom>
            <a:avLst/>
            <a:gdLst/>
            <a:ahLst/>
            <a:cxnLst/>
            <a:rect l="l" t="t" r="r" b="b"/>
            <a:pathLst>
              <a:path w="2552700" h="1260700">
                <a:moveTo>
                  <a:pt x="0" y="0"/>
                </a:moveTo>
                <a:lnTo>
                  <a:pt x="2552700" y="0"/>
                </a:lnTo>
                <a:lnTo>
                  <a:pt x="2552700" y="1260701"/>
                </a:lnTo>
                <a:lnTo>
                  <a:pt x="0" y="1260701"/>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562481" y="2471461"/>
            <a:ext cx="1548765" cy="316068"/>
          </a:xfrm>
          <a:custGeom>
            <a:avLst/>
            <a:gdLst/>
            <a:ahLst/>
            <a:cxnLst/>
            <a:rect l="l" t="t" r="r" b="b"/>
            <a:pathLst>
              <a:path w="1548765" h="316068">
                <a:moveTo>
                  <a:pt x="0" y="0"/>
                </a:moveTo>
                <a:lnTo>
                  <a:pt x="1548765" y="0"/>
                </a:lnTo>
                <a:lnTo>
                  <a:pt x="1548765" y="316068"/>
                </a:lnTo>
                <a:lnTo>
                  <a:pt x="0" y="316068"/>
                </a:lnTo>
                <a:lnTo>
                  <a:pt x="0" y="0"/>
                </a:lnTo>
                <a:close/>
              </a:path>
            </a:pathLst>
          </a:custGeom>
          <a:blipFill>
            <a:blip r:embed="rId16"/>
            <a:stretch>
              <a:fillRect/>
            </a:stretch>
          </a:blipFill>
        </p:spPr>
        <p:txBody>
          <a:bodyPr/>
          <a:lstStyle/>
          <a:p>
            <a:endParaRPr lang="en-US"/>
          </a:p>
        </p:txBody>
      </p:sp>
      <p:grpSp>
        <p:nvGrpSpPr>
          <p:cNvPr id="17" name="Group 17"/>
          <p:cNvGrpSpPr>
            <a:grpSpLocks noChangeAspect="1"/>
          </p:cNvGrpSpPr>
          <p:nvPr/>
        </p:nvGrpSpPr>
        <p:grpSpPr>
          <a:xfrm>
            <a:off x="4933188" y="1587884"/>
            <a:ext cx="7239000" cy="3314700"/>
            <a:chOff x="0" y="0"/>
            <a:chExt cx="9652000" cy="4419600"/>
          </a:xfrm>
        </p:grpSpPr>
        <p:sp>
          <p:nvSpPr>
            <p:cNvPr id="18" name="Freeform 18"/>
            <p:cNvSpPr/>
            <p:nvPr/>
          </p:nvSpPr>
          <p:spPr>
            <a:xfrm>
              <a:off x="0" y="0"/>
              <a:ext cx="9652000" cy="4419600"/>
            </a:xfrm>
            <a:custGeom>
              <a:avLst/>
              <a:gdLst/>
              <a:ahLst/>
              <a:cxnLst/>
              <a:rect l="l" t="t" r="r" b="b"/>
              <a:pathLst>
                <a:path w="9652000" h="4419600">
                  <a:moveTo>
                    <a:pt x="0" y="0"/>
                  </a:moveTo>
                  <a:lnTo>
                    <a:pt x="0" y="4419600"/>
                  </a:lnTo>
                  <a:lnTo>
                    <a:pt x="9652000" y="4419600"/>
                  </a:lnTo>
                  <a:lnTo>
                    <a:pt x="9652000" y="0"/>
                  </a:lnTo>
                  <a:close/>
                </a:path>
              </a:pathLst>
            </a:custGeom>
            <a:blipFill>
              <a:blip r:embed="rId17"/>
              <a:stretch>
                <a:fillRect/>
              </a:stretch>
            </a:blipFill>
          </p:spPr>
          <p:txBody>
            <a:bodyPr/>
            <a:lstStyle/>
            <a:p>
              <a:endParaRPr lang="en-US"/>
            </a:p>
          </p:txBody>
        </p:sp>
      </p:grpSp>
      <p:grpSp>
        <p:nvGrpSpPr>
          <p:cNvPr id="19" name="Group 19"/>
          <p:cNvGrpSpPr>
            <a:grpSpLocks noChangeAspect="1"/>
          </p:cNvGrpSpPr>
          <p:nvPr/>
        </p:nvGrpSpPr>
        <p:grpSpPr>
          <a:xfrm>
            <a:off x="5895213" y="2513581"/>
            <a:ext cx="4343400" cy="285750"/>
            <a:chOff x="0" y="0"/>
            <a:chExt cx="4343400" cy="285750"/>
          </a:xfrm>
        </p:grpSpPr>
        <p:sp>
          <p:nvSpPr>
            <p:cNvPr id="20" name="Freeform 20"/>
            <p:cNvSpPr/>
            <p:nvPr/>
          </p:nvSpPr>
          <p:spPr>
            <a:xfrm>
              <a:off x="0" y="0"/>
              <a:ext cx="4343400" cy="285750"/>
            </a:xfrm>
            <a:custGeom>
              <a:avLst/>
              <a:gdLst/>
              <a:ahLst/>
              <a:cxnLst/>
              <a:rect l="l" t="t" r="r" b="b"/>
              <a:pathLst>
                <a:path w="4343400" h="285750">
                  <a:moveTo>
                    <a:pt x="0" y="285750"/>
                  </a:moveTo>
                  <a:lnTo>
                    <a:pt x="4343400" y="285750"/>
                  </a:lnTo>
                  <a:lnTo>
                    <a:pt x="4343400" y="0"/>
                  </a:lnTo>
                  <a:lnTo>
                    <a:pt x="0" y="0"/>
                  </a:lnTo>
                  <a:lnTo>
                    <a:pt x="0" y="285750"/>
                  </a:lnTo>
                  <a:close/>
                </a:path>
              </a:pathLst>
            </a:custGeom>
            <a:solidFill>
              <a:srgbClr val="1E1E1E"/>
            </a:solidFill>
          </p:spPr>
          <p:txBody>
            <a:bodyPr/>
            <a:lstStyle/>
            <a:p>
              <a:endParaRPr lang="en-US"/>
            </a:p>
          </p:txBody>
        </p:sp>
      </p:grpSp>
      <p:sp>
        <p:nvSpPr>
          <p:cNvPr id="21" name="TextBox 21"/>
          <p:cNvSpPr txBox="1"/>
          <p:nvPr/>
        </p:nvSpPr>
        <p:spPr>
          <a:xfrm>
            <a:off x="2126237" y="860765"/>
            <a:ext cx="172684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Header.jsx</a:t>
            </a:r>
          </a:p>
        </p:txBody>
      </p:sp>
      <p:sp>
        <p:nvSpPr>
          <p:cNvPr id="22" name="TextBox 22"/>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8</a:t>
            </a:r>
          </a:p>
        </p:txBody>
      </p:sp>
      <p:sp>
        <p:nvSpPr>
          <p:cNvPr id="23" name="TextBox 2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4" name="TextBox 2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390387" y="600806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90387" y="1940176"/>
            <a:ext cx="5550532" cy="3612642"/>
          </a:xfrm>
          <a:custGeom>
            <a:avLst/>
            <a:gdLst/>
            <a:ahLst/>
            <a:cxnLst/>
            <a:rect l="l" t="t" r="r" b="b"/>
            <a:pathLst>
              <a:path w="5550532" h="3612642">
                <a:moveTo>
                  <a:pt x="0" y="0"/>
                </a:moveTo>
                <a:lnTo>
                  <a:pt x="5550532" y="0"/>
                </a:lnTo>
                <a:lnTo>
                  <a:pt x="5550532" y="3612642"/>
                </a:lnTo>
                <a:lnTo>
                  <a:pt x="0" y="361264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390387" y="1488310"/>
            <a:ext cx="1504950" cy="400050"/>
          </a:xfrm>
          <a:custGeom>
            <a:avLst/>
            <a:gdLst/>
            <a:ahLst/>
            <a:cxnLst/>
            <a:rect l="l" t="t" r="r" b="b"/>
            <a:pathLst>
              <a:path w="1504950" h="400050">
                <a:moveTo>
                  <a:pt x="0" y="0"/>
                </a:moveTo>
                <a:lnTo>
                  <a:pt x="1504950" y="0"/>
                </a:lnTo>
                <a:lnTo>
                  <a:pt x="1504950"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390387" y="6451597"/>
            <a:ext cx="7705725" cy="314325"/>
          </a:xfrm>
          <a:custGeom>
            <a:avLst/>
            <a:gdLst/>
            <a:ahLst/>
            <a:cxnLst/>
            <a:rect l="l" t="t" r="r" b="b"/>
            <a:pathLst>
              <a:path w="7705725" h="314325">
                <a:moveTo>
                  <a:pt x="0" y="0"/>
                </a:moveTo>
                <a:lnTo>
                  <a:pt x="7705725" y="0"/>
                </a:lnTo>
                <a:lnTo>
                  <a:pt x="7705725" y="314325"/>
                </a:lnTo>
                <a:lnTo>
                  <a:pt x="0" y="3143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368676" y="1827019"/>
            <a:ext cx="2809875" cy="2152650"/>
          </a:xfrm>
          <a:custGeom>
            <a:avLst/>
            <a:gdLst/>
            <a:ahLst/>
            <a:cxnLst/>
            <a:rect l="l" t="t" r="r" b="b"/>
            <a:pathLst>
              <a:path w="2809875" h="2152650">
                <a:moveTo>
                  <a:pt x="0" y="0"/>
                </a:moveTo>
                <a:lnTo>
                  <a:pt x="2809875" y="0"/>
                </a:lnTo>
                <a:lnTo>
                  <a:pt x="2809875" y="2152650"/>
                </a:lnTo>
                <a:lnTo>
                  <a:pt x="0" y="2152650"/>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804673" y="860765"/>
            <a:ext cx="23820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MainContent.jsx</a:t>
            </a:r>
          </a:p>
        </p:txBody>
      </p:sp>
      <p:sp>
        <p:nvSpPr>
          <p:cNvPr id="18" name="TextBox 18"/>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9</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088261"/>
            <a:ext cx="4001262" cy="2859910"/>
          </a:xfrm>
          <a:custGeom>
            <a:avLst/>
            <a:gdLst/>
            <a:ahLst/>
            <a:cxnLst/>
            <a:rect l="l" t="t" r="r" b="b"/>
            <a:pathLst>
              <a:path w="4001262" h="2859910">
                <a:moveTo>
                  <a:pt x="0" y="0"/>
                </a:moveTo>
                <a:lnTo>
                  <a:pt x="4001262" y="0"/>
                </a:lnTo>
                <a:lnTo>
                  <a:pt x="4001262" y="2859910"/>
                </a:lnTo>
                <a:lnTo>
                  <a:pt x="0" y="2859910"/>
                </a:lnTo>
                <a:lnTo>
                  <a:pt x="0" y="0"/>
                </a:lnTo>
                <a:close/>
              </a:path>
            </a:pathLst>
          </a:custGeom>
          <a:blipFill>
            <a:blip r:embed="rId12"/>
            <a:stretch>
              <a:fillRect b="-4"/>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297181" y="4943256"/>
            <a:ext cx="204045" cy="1128379"/>
          </a:xfrm>
          <a:prstGeom prst="rect">
            <a:avLst/>
          </a:prstGeom>
        </p:spPr>
        <p:txBody>
          <a:bodyPr lIns="0" tIns="0" rIns="0" bIns="0" rtlCol="0" anchor="t">
            <a:spAutoFit/>
          </a:bodyPr>
          <a:lstStyle/>
          <a:p>
            <a:pPr algn="just">
              <a:lnSpc>
                <a:spcPts val="4799"/>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1486662"/>
            <a:ext cx="1022089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Ví dụ với mạng xã hội X, bạn có thể thấy các bài đăng có cấu trúc tương đồng nhau về cấu trúc</a:t>
            </a:r>
          </a:p>
        </p:txBody>
      </p:sp>
      <p:sp>
        <p:nvSpPr>
          <p:cNvPr id="20" name="TextBox 20"/>
          <p:cNvSpPr txBox="1"/>
          <p:nvPr/>
        </p:nvSpPr>
        <p:spPr>
          <a:xfrm>
            <a:off x="1583693" y="5269868"/>
            <a:ext cx="10700395" cy="1214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cuộn trang đến điểm cuối nguồn cấp dữ liệu, nó mới phát hiện ra bạn đã đến ngưỡng và nó sẽ yêu cầu máy chủ cung cấp nhiều dữ liệu hơn để hiển thị phần còn lại của ứng dụng web Và điểm đặc biệt, là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khác của trang vẫn dữ nguyên mà không cần phải tải lại trang </a:t>
            </a:r>
            <a:r>
              <a:rPr lang="en-US" sz="2004" i="1" spc="28">
                <a:solidFill>
                  <a:srgbClr val="000000"/>
                </a:solidFill>
                <a:latin typeface="IBM Plex Sans Condensed Italics"/>
                <a:ea typeface="IBM Plex Sans Condensed Italics"/>
                <a:cs typeface="IBM Plex Sans Condensed Italics"/>
                <a:sym typeface="IBM Plex Sans Condensed Italics"/>
              </a:rPr>
              <a:t>(Khác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với web truyền thống trước kia chúng ta đã học)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5121659" y="2212686"/>
            <a:ext cx="4924425" cy="3790950"/>
          </a:xfrm>
          <a:custGeom>
            <a:avLst/>
            <a:gdLst/>
            <a:ahLst/>
            <a:cxnLst/>
            <a:rect l="l" t="t" r="r" b="b"/>
            <a:pathLst>
              <a:path w="4924425" h="3790950">
                <a:moveTo>
                  <a:pt x="0" y="0"/>
                </a:moveTo>
                <a:lnTo>
                  <a:pt x="4924425" y="0"/>
                </a:lnTo>
                <a:lnTo>
                  <a:pt x="4924425" y="3790950"/>
                </a:lnTo>
                <a:lnTo>
                  <a:pt x="0" y="3790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50140" y="3511801"/>
            <a:ext cx="2819400" cy="523875"/>
          </a:xfrm>
          <a:custGeom>
            <a:avLst/>
            <a:gdLst/>
            <a:ahLst/>
            <a:cxnLst/>
            <a:rect l="l" t="t" r="r" b="b"/>
            <a:pathLst>
              <a:path w="2819400" h="523875">
                <a:moveTo>
                  <a:pt x="0" y="0"/>
                </a:moveTo>
                <a:lnTo>
                  <a:pt x="2819400" y="0"/>
                </a:lnTo>
                <a:lnTo>
                  <a:pt x="2819400" y="523875"/>
                </a:lnTo>
                <a:lnTo>
                  <a:pt x="0" y="5238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50140" y="2212724"/>
            <a:ext cx="2124075" cy="1133475"/>
          </a:xfrm>
          <a:custGeom>
            <a:avLst/>
            <a:gdLst/>
            <a:ahLst/>
            <a:cxnLst/>
            <a:rect l="l" t="t" r="r" b="b"/>
            <a:pathLst>
              <a:path w="2124075" h="1133475">
                <a:moveTo>
                  <a:pt x="0" y="0"/>
                </a:moveTo>
                <a:lnTo>
                  <a:pt x="2124075" y="0"/>
                </a:lnTo>
                <a:lnTo>
                  <a:pt x="2124075" y="1133475"/>
                </a:lnTo>
                <a:lnTo>
                  <a:pt x="0" y="11334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6" name="TextBox 16"/>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7" name="TextBox 17"/>
          <p:cNvSpPr txBox="1"/>
          <p:nvPr/>
        </p:nvSpPr>
        <p:spPr>
          <a:xfrm>
            <a:off x="1754381" y="1343587"/>
            <a:ext cx="3932577" cy="549659"/>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Chia nhỏ tệp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index.css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10</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44673" y="3229013"/>
            <a:ext cx="5051298" cy="3110103"/>
          </a:xfrm>
          <a:custGeom>
            <a:avLst/>
            <a:gdLst/>
            <a:ahLst/>
            <a:cxnLst/>
            <a:rect l="l" t="t" r="r" b="b"/>
            <a:pathLst>
              <a:path w="5051298" h="3110103">
                <a:moveTo>
                  <a:pt x="0" y="0"/>
                </a:moveTo>
                <a:lnTo>
                  <a:pt x="5051298" y="0"/>
                </a:lnTo>
                <a:lnTo>
                  <a:pt x="5051298" y="3110103"/>
                </a:lnTo>
                <a:lnTo>
                  <a:pt x="0" y="3110103"/>
                </a:lnTo>
                <a:lnTo>
                  <a:pt x="0" y="0"/>
                </a:lnTo>
                <a:close/>
              </a:path>
            </a:pathLst>
          </a:custGeom>
          <a:blipFill>
            <a:blip r:embed="rId7"/>
            <a:stretch>
              <a:fillRect/>
            </a:stretch>
          </a:blipFill>
        </p:spPr>
        <p:txBody>
          <a:bodyPr/>
          <a:lstStyle/>
          <a:p>
            <a:endParaRPr lang="en-US"/>
          </a:p>
        </p:txBody>
      </p:sp>
      <p:sp>
        <p:nvSpPr>
          <p:cNvPr id="7" name="Freeform 7"/>
          <p:cNvSpPr/>
          <p:nvPr/>
        </p:nvSpPr>
        <p:spPr>
          <a:xfrm>
            <a:off x="6551038" y="1747904"/>
            <a:ext cx="5640962" cy="4591212"/>
          </a:xfrm>
          <a:custGeom>
            <a:avLst/>
            <a:gdLst/>
            <a:ahLst/>
            <a:cxnLst/>
            <a:rect l="l" t="t" r="r" b="b"/>
            <a:pathLst>
              <a:path w="5640962" h="4591212">
                <a:moveTo>
                  <a:pt x="0" y="0"/>
                </a:moveTo>
                <a:lnTo>
                  <a:pt x="5640962" y="0"/>
                </a:lnTo>
                <a:lnTo>
                  <a:pt x="5640962" y="4591212"/>
                </a:lnTo>
                <a:lnTo>
                  <a:pt x="0" y="4591212"/>
                </a:lnTo>
                <a:lnTo>
                  <a:pt x="0" y="0"/>
                </a:lnTo>
                <a:close/>
              </a:path>
            </a:pathLst>
          </a:custGeom>
          <a:blipFill>
            <a:blip r:embed="rId8"/>
            <a:stretch>
              <a:fillRect/>
            </a:stretch>
          </a:blipFill>
        </p:spPr>
        <p:txBody>
          <a:bodyPr/>
          <a:lstStyle/>
          <a:p>
            <a:endParaRPr lang="en-US"/>
          </a:p>
        </p:txBody>
      </p:sp>
      <p:sp>
        <p:nvSpPr>
          <p:cNvPr id="8" name="Freeform 8"/>
          <p:cNvSpPr/>
          <p:nvPr/>
        </p:nvSpPr>
        <p:spPr>
          <a:xfrm>
            <a:off x="6083808" y="4504353"/>
            <a:ext cx="482184" cy="469811"/>
          </a:xfrm>
          <a:custGeom>
            <a:avLst/>
            <a:gdLst/>
            <a:ahLst/>
            <a:cxnLst/>
            <a:rect l="l" t="t" r="r" b="b"/>
            <a:pathLst>
              <a:path w="482184" h="469811">
                <a:moveTo>
                  <a:pt x="0" y="0"/>
                </a:moveTo>
                <a:lnTo>
                  <a:pt x="482184" y="0"/>
                </a:lnTo>
                <a:lnTo>
                  <a:pt x="482184" y="469812"/>
                </a:lnTo>
                <a:lnTo>
                  <a:pt x="0" y="4698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9" name="Group 9"/>
          <p:cNvGrpSpPr>
            <a:grpSpLocks noChangeAspect="1"/>
          </p:cNvGrpSpPr>
          <p:nvPr/>
        </p:nvGrpSpPr>
        <p:grpSpPr>
          <a:xfrm>
            <a:off x="1202436" y="886978"/>
            <a:ext cx="3412998" cy="470144"/>
            <a:chOff x="0" y="0"/>
            <a:chExt cx="4550664" cy="626859"/>
          </a:xfrm>
        </p:grpSpPr>
        <p:sp>
          <p:nvSpPr>
            <p:cNvPr id="10" name="Freeform 10"/>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1" name="Freeform 11"/>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2)</a:t>
            </a:r>
          </a:p>
        </p:txBody>
      </p:sp>
      <p:sp>
        <p:nvSpPr>
          <p:cNvPr id="18" name="TextBox 18"/>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9" name="TextBox 19"/>
          <p:cNvSpPr txBox="1"/>
          <p:nvPr/>
        </p:nvSpPr>
        <p:spPr>
          <a:xfrm>
            <a:off x="1754381" y="1344520"/>
            <a:ext cx="4011425" cy="547792"/>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Import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vào file </a:t>
            </a:r>
            <a:r>
              <a:rPr lang="en-US" sz="2004" i="1" spc="28">
                <a:solidFill>
                  <a:srgbClr val="F117D7"/>
                </a:solidFill>
                <a:latin typeface="IBM Plex Sans Condensed Italics"/>
                <a:ea typeface="IBM Plex Sans Condensed Italics"/>
                <a:cs typeface="IBM Plex Sans Condensed Italics"/>
                <a:sym typeface="IBM Plex Sans Condensed Italics"/>
              </a:rPr>
              <a:t>Header.jsx</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11</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85565"/>
            <a:ext cx="2238375" cy="1047750"/>
          </a:xfrm>
          <a:custGeom>
            <a:avLst/>
            <a:gdLst/>
            <a:ahLst/>
            <a:cxnLst/>
            <a:rect l="l" t="t" r="r" b="b"/>
            <a:pathLst>
              <a:path w="2238375" h="1047750">
                <a:moveTo>
                  <a:pt x="0" y="0"/>
                </a:moveTo>
                <a:lnTo>
                  <a:pt x="2238375" y="0"/>
                </a:lnTo>
                <a:lnTo>
                  <a:pt x="2238375" y="1047750"/>
                </a:lnTo>
                <a:lnTo>
                  <a:pt x="0" y="1047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00774" y="2385184"/>
            <a:ext cx="5524500" cy="1781175"/>
          </a:xfrm>
          <a:custGeom>
            <a:avLst/>
            <a:gdLst/>
            <a:ahLst/>
            <a:cxnLst/>
            <a:rect l="l" t="t" r="r" b="b"/>
            <a:pathLst>
              <a:path w="5524500" h="1781175">
                <a:moveTo>
                  <a:pt x="0" y="0"/>
                </a:moveTo>
                <a:lnTo>
                  <a:pt x="5524500" y="0"/>
                </a:lnTo>
                <a:lnTo>
                  <a:pt x="5524500" y="1781175"/>
                </a:lnTo>
                <a:lnTo>
                  <a:pt x="0" y="17811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33666" y="4415914"/>
            <a:ext cx="5172075" cy="2047875"/>
          </a:xfrm>
          <a:custGeom>
            <a:avLst/>
            <a:gdLst/>
            <a:ahLst/>
            <a:cxnLst/>
            <a:rect l="l" t="t" r="r" b="b"/>
            <a:pathLst>
              <a:path w="5172075" h="2047875">
                <a:moveTo>
                  <a:pt x="0" y="0"/>
                </a:moveTo>
                <a:lnTo>
                  <a:pt x="5172074" y="0"/>
                </a:lnTo>
                <a:lnTo>
                  <a:pt x="5172074" y="2047875"/>
                </a:lnTo>
                <a:lnTo>
                  <a:pt x="0" y="20478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753349" y="4415914"/>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4964935" y="401450"/>
            <a:ext cx="3686175" cy="981075"/>
          </a:xfrm>
          <a:custGeom>
            <a:avLst/>
            <a:gdLst/>
            <a:ahLst/>
            <a:cxnLst/>
            <a:rect l="l" t="t" r="r" b="b"/>
            <a:pathLst>
              <a:path w="3686175" h="981075">
                <a:moveTo>
                  <a:pt x="0" y="0"/>
                </a:moveTo>
                <a:lnTo>
                  <a:pt x="3686175" y="0"/>
                </a:lnTo>
                <a:lnTo>
                  <a:pt x="3686175" y="981075"/>
                </a:lnTo>
                <a:lnTo>
                  <a:pt x="0" y="98107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2217677" y="860765"/>
            <a:ext cx="15409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54070"/>
            <a:ext cx="9013527" cy="338242"/>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children props</a:t>
            </a:r>
            <a:r>
              <a:rPr lang="en-US" sz="2004" i="1" spc="28">
                <a:solidFill>
                  <a:srgbClr val="000000"/>
                </a:solidFill>
                <a:latin typeface="IBM Plex Sans Condensed Italics"/>
                <a:ea typeface="IBM Plex Sans Condensed Italics"/>
                <a:cs typeface="IBM Plex Sans Condensed Italics"/>
                <a:sym typeface="IBM Plex Sans Condensed Italics"/>
              </a:rPr>
              <a:t>, tự động chứa mọi thứ bên trong cặp thẻ mở và đóng của component.</a:t>
            </a:r>
          </a:p>
        </p:txBody>
      </p:sp>
      <p:sp>
        <p:nvSpPr>
          <p:cNvPr id="23" name="TextBox 23"/>
          <p:cNvSpPr txBox="1"/>
          <p:nvPr/>
        </p:nvSpPr>
        <p:spPr>
          <a:xfrm>
            <a:off x="6753101" y="5513089"/>
            <a:ext cx="4763957" cy="910047"/>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props.children </a:t>
            </a:r>
            <a:r>
              <a:rPr lang="en-US" sz="2004" i="1" spc="28">
                <a:solidFill>
                  <a:srgbClr val="000000"/>
                </a:solidFill>
                <a:latin typeface="IBM Plex Sans Condensed Italics"/>
                <a:ea typeface="IBM Plex Sans Condensed Italics"/>
                <a:cs typeface="IBM Plex Sans Condensed Italics"/>
                <a:sym typeface="IBM Plex Sans Condensed Italics"/>
              </a:rPr>
              <a:t>sẽ </a:t>
            </a:r>
            <a:r>
              <a:rPr lang="en-US" sz="2004" i="1" spc="28">
                <a:solidFill>
                  <a:srgbClr val="F117D7"/>
                </a:solidFill>
                <a:latin typeface="IBM Plex Sans Condensed Italics"/>
                <a:ea typeface="IBM Plex Sans Condensed Italics"/>
                <a:cs typeface="IBM Plex Sans Condensed Italics"/>
                <a:sym typeface="IBM Plex Sans Condensed Italics"/>
              </a:rPr>
              <a:t>hiển thị nội dung</a:t>
            </a:r>
            <a:r>
              <a:rPr lang="en-US" sz="2004" i="1" spc="28">
                <a:solidFill>
                  <a:srgbClr val="000000"/>
                </a:solidFill>
                <a:latin typeface="IBM Plex Sans Condensed Italics"/>
                <a:ea typeface="IBM Plex Sans Condensed Italics"/>
                <a:cs typeface="IBM Plex Sans Condensed Italics"/>
                <a:sym typeface="IBM Plex Sans Condensed Italics"/>
              </a:rPr>
              <a:t>mà bạn </a:t>
            </a:r>
            <a:r>
              <a:rPr lang="en-US" sz="2004" i="1" spc="28">
                <a:solidFill>
                  <a:srgbClr val="F117D7"/>
                </a:solidFill>
                <a:latin typeface="IBM Plex Sans Condensed Italics"/>
                <a:ea typeface="IBM Plex Sans Condensed Italics"/>
                <a:cs typeface="IBM Plex Sans Condensed Italics"/>
                <a:sym typeface="IBM Plex Sans Condensed Italics"/>
              </a:rPr>
              <a:t>đặt giữa cặp thẻ </a:t>
            </a:r>
            <a:r>
              <a:rPr lang="en-US" sz="2004" i="1" spc="28">
                <a:solidFill>
                  <a:srgbClr val="000000"/>
                </a:solidFill>
                <a:latin typeface="IBM Plex Sans Condensed Italics"/>
                <a:ea typeface="IBM Plex Sans Condensed Italics"/>
                <a:cs typeface="IBM Plex Sans Condensed Italics"/>
                <a:sym typeface="IBM Plex Sans Condensed Italics"/>
              </a:rPr>
              <a:t>&lt;TabButton&gt;&lt;/TabButton&gt; khi sử dụng component này.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09220" y="2077850"/>
            <a:ext cx="4267457" cy="1466469"/>
          </a:xfrm>
          <a:custGeom>
            <a:avLst/>
            <a:gdLst/>
            <a:ahLst/>
            <a:cxnLst/>
            <a:rect l="l" t="t" r="r" b="b"/>
            <a:pathLst>
              <a:path w="4267457" h="1466469">
                <a:moveTo>
                  <a:pt x="0" y="0"/>
                </a:moveTo>
                <a:lnTo>
                  <a:pt x="4267457" y="0"/>
                </a:lnTo>
                <a:lnTo>
                  <a:pt x="4267457" y="1466469"/>
                </a:lnTo>
                <a:lnTo>
                  <a:pt x="0" y="1466469"/>
                </a:lnTo>
                <a:lnTo>
                  <a:pt x="0" y="0"/>
                </a:lnTo>
                <a:close/>
              </a:path>
            </a:pathLst>
          </a:custGeom>
          <a:blipFill>
            <a:blip r:embed="rId7"/>
            <a:stretch>
              <a:fillRect/>
            </a:stretch>
          </a:blipFill>
        </p:spPr>
        <p:txBody>
          <a:bodyPr/>
          <a:lstStyle/>
          <a:p>
            <a:endParaRPr lang="en-US"/>
          </a:p>
        </p:txBody>
      </p:sp>
      <p:sp>
        <p:nvSpPr>
          <p:cNvPr id="7" name="Freeform 7"/>
          <p:cNvSpPr/>
          <p:nvPr/>
        </p:nvSpPr>
        <p:spPr>
          <a:xfrm>
            <a:off x="1609220" y="3809876"/>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8"/>
            <a:stretch>
              <a:fillRect/>
            </a:stretch>
          </a:blipFill>
        </p:spPr>
        <p:txBody>
          <a:bodyPr/>
          <a:lstStyle/>
          <a:p>
            <a:endParaRPr lang="en-US"/>
          </a:p>
        </p:txBody>
      </p:sp>
      <p:sp>
        <p:nvSpPr>
          <p:cNvPr id="8" name="Freeform 8"/>
          <p:cNvSpPr/>
          <p:nvPr/>
        </p:nvSpPr>
        <p:spPr>
          <a:xfrm>
            <a:off x="6949440" y="3867026"/>
            <a:ext cx="4829175" cy="838200"/>
          </a:xfrm>
          <a:custGeom>
            <a:avLst/>
            <a:gdLst/>
            <a:ahLst/>
            <a:cxnLst/>
            <a:rect l="l" t="t" r="r" b="b"/>
            <a:pathLst>
              <a:path w="4829175" h="838200">
                <a:moveTo>
                  <a:pt x="0" y="0"/>
                </a:moveTo>
                <a:lnTo>
                  <a:pt x="4829175" y="0"/>
                </a:lnTo>
                <a:lnTo>
                  <a:pt x="4829175" y="838200"/>
                </a:lnTo>
                <a:lnTo>
                  <a:pt x="0" y="838200"/>
                </a:lnTo>
                <a:lnTo>
                  <a:pt x="0" y="0"/>
                </a:lnTo>
                <a:close/>
              </a:path>
            </a:pathLst>
          </a:custGeom>
          <a:blipFill>
            <a:blip r:embed="rId9"/>
            <a:stretch>
              <a:fillRect/>
            </a:stretch>
          </a:blipFill>
        </p:spPr>
        <p:txBody>
          <a:bodyPr/>
          <a:lstStyle/>
          <a:p>
            <a:endParaRPr lang="en-US"/>
          </a:p>
        </p:txBody>
      </p:sp>
      <p:sp>
        <p:nvSpPr>
          <p:cNvPr id="9" name="Freeform 9"/>
          <p:cNvSpPr/>
          <p:nvPr/>
        </p:nvSpPr>
        <p:spPr>
          <a:xfrm>
            <a:off x="6949440" y="2077717"/>
            <a:ext cx="4692396" cy="1649606"/>
          </a:xfrm>
          <a:custGeom>
            <a:avLst/>
            <a:gdLst/>
            <a:ahLst/>
            <a:cxnLst/>
            <a:rect l="l" t="t" r="r" b="b"/>
            <a:pathLst>
              <a:path w="4692396" h="1649606">
                <a:moveTo>
                  <a:pt x="0" y="0"/>
                </a:moveTo>
                <a:lnTo>
                  <a:pt x="4692396" y="0"/>
                </a:lnTo>
                <a:lnTo>
                  <a:pt x="4692396" y="1649606"/>
                </a:lnTo>
                <a:lnTo>
                  <a:pt x="0" y="1649606"/>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3412998" cy="470144"/>
            <a:chOff x="0" y="0"/>
            <a:chExt cx="4550664" cy="626859"/>
          </a:xfrm>
        </p:grpSpPr>
        <p:sp>
          <p:nvSpPr>
            <p:cNvPr id="11" name="Freeform 11"/>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00784" y="5351278"/>
            <a:ext cx="3916299"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thẻ mở và thẻ đóng là props.children</a:t>
            </a:r>
          </a:p>
        </p:txBody>
      </p:sp>
      <p:sp>
        <p:nvSpPr>
          <p:cNvPr id="20" name="TextBox 20"/>
          <p:cNvSpPr txBox="1"/>
          <p:nvPr/>
        </p:nvSpPr>
        <p:spPr>
          <a:xfrm>
            <a:off x="1640081" y="1553137"/>
            <a:ext cx="525503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
        <p:nvSpPr>
          <p:cNvPr id="21" name="TextBox 21"/>
          <p:cNvSpPr txBox="1"/>
          <p:nvPr/>
        </p:nvSpPr>
        <p:spPr>
          <a:xfrm>
            <a:off x="2286257" y="860765"/>
            <a:ext cx="140105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rops</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23" name="TextBox 23"/>
          <p:cNvSpPr txBox="1"/>
          <p:nvPr/>
        </p:nvSpPr>
        <p:spPr>
          <a:xfrm>
            <a:off x="1700784" y="5036410"/>
            <a:ext cx="367100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React tự động hiểu </a:t>
            </a:r>
            <a:r>
              <a:rPr lang="en-US" sz="2006" i="1" spc="28">
                <a:solidFill>
                  <a:srgbClr val="F117D7"/>
                </a:solidFill>
                <a:latin typeface="IBM Plex Sans Condensed Italics"/>
                <a:ea typeface="IBM Plex Sans Condensed Italics"/>
                <a:cs typeface="IBM Plex Sans Condensed Italics"/>
                <a:sym typeface="IBM Plex Sans Condensed Italics"/>
              </a:rPr>
              <a:t>nội dung giữa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84732" y="1517266"/>
            <a:ext cx="10140191" cy="1306449"/>
          </a:xfrm>
          <a:custGeom>
            <a:avLst/>
            <a:gdLst/>
            <a:ahLst/>
            <a:cxnLst/>
            <a:rect l="l" t="t" r="r" b="b"/>
            <a:pathLst>
              <a:path w="10140191" h="1306449">
                <a:moveTo>
                  <a:pt x="0" y="0"/>
                </a:moveTo>
                <a:lnTo>
                  <a:pt x="10140191" y="0"/>
                </a:lnTo>
                <a:lnTo>
                  <a:pt x="10140191" y="1306449"/>
                </a:lnTo>
                <a:lnTo>
                  <a:pt x="0" y="1306449"/>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395846" y="2946349"/>
            <a:ext cx="6029068" cy="3312290"/>
          </a:xfrm>
          <a:custGeom>
            <a:avLst/>
            <a:gdLst/>
            <a:ahLst/>
            <a:cxnLst/>
            <a:rect l="l" t="t" r="r" b="b"/>
            <a:pathLst>
              <a:path w="6029068" h="3312290">
                <a:moveTo>
                  <a:pt x="0" y="0"/>
                </a:moveTo>
                <a:lnTo>
                  <a:pt x="6029068" y="0"/>
                </a:lnTo>
                <a:lnTo>
                  <a:pt x="6029068" y="3312290"/>
                </a:lnTo>
                <a:lnTo>
                  <a:pt x="0" y="331229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2108959" y="6444158"/>
            <a:ext cx="1441704" cy="12192"/>
          </a:xfrm>
          <a:custGeom>
            <a:avLst/>
            <a:gdLst/>
            <a:ahLst/>
            <a:cxnLst/>
            <a:rect l="l" t="t" r="r" b="b"/>
            <a:pathLst>
              <a:path w="1441704" h="12192">
                <a:moveTo>
                  <a:pt x="0" y="0"/>
                </a:moveTo>
                <a:lnTo>
                  <a:pt x="1441704" y="0"/>
                </a:lnTo>
                <a:lnTo>
                  <a:pt x="1441704" y="12192"/>
                </a:lnTo>
                <a:lnTo>
                  <a:pt x="0" y="121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2269493" y="860765"/>
            <a:ext cx="149347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onClick </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13</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225296" y="4747736"/>
            <a:ext cx="386635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onClick để xác định hành động khi người dùng click.</a:t>
            </a:r>
          </a:p>
        </p:txBody>
      </p:sp>
      <p:sp>
        <p:nvSpPr>
          <p:cNvPr id="20" name="TextBox 20"/>
          <p:cNvSpPr txBox="1"/>
          <p:nvPr/>
        </p:nvSpPr>
        <p:spPr>
          <a:xfrm>
            <a:off x="1225296" y="5417877"/>
            <a:ext cx="3939921" cy="1156830"/>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Lưu ý chúng ta truyền tên hàm </a:t>
            </a:r>
          </a:p>
          <a:p>
            <a:pPr algn="l">
              <a:lnSpc>
                <a:spcPts val="1002"/>
              </a:lnSpc>
            </a:pPr>
            <a:r>
              <a:rPr lang="en-US" sz="2004" i="1" spc="28">
                <a:solidFill>
                  <a:srgbClr val="0000CC"/>
                </a:solidFill>
                <a:latin typeface="IBM Plex Sans Condensed Italics"/>
                <a:ea typeface="IBM Plex Sans Condensed Italics"/>
                <a:cs typeface="IBM Plex Sans Condensed Italics"/>
                <a:sym typeface="IBM Plex Sans Condensed Italics"/>
              </a:rPr>
              <a:t>handleClick</a:t>
            </a:r>
            <a:r>
              <a:rPr lang="en-US" sz="2004" i="1" spc="28">
                <a:solidFill>
                  <a:srgbClr val="000000"/>
                </a:solidFill>
                <a:latin typeface="IBM Plex Sans Condensed Italics"/>
                <a:ea typeface="IBM Plex Sans Condensed Italics"/>
                <a:cs typeface="IBM Plex Sans Condensed Italics"/>
                <a:sym typeface="IBM Plex Sans Condensed Italics"/>
              </a:rPr>
              <a:t>, chứ không truyền hàm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thực thi </a:t>
            </a:r>
            <a:r>
              <a:rPr lang="en-US" sz="2006" i="1" spc="28">
                <a:solidFill>
                  <a:srgbClr val="FF0000"/>
                </a:solidFill>
                <a:latin typeface="IBM Plex Sans Condensed Italics"/>
                <a:ea typeface="IBM Plex Sans Condensed Italics"/>
                <a:cs typeface="IBM Plex Sans Condensed Italics"/>
                <a:sym typeface="IBM Plex Sans Condensed Italics"/>
              </a:rPr>
              <a:t>handleClick()</a:t>
            </a:r>
          </a:p>
        </p:txBody>
      </p:sp>
      <p:sp>
        <p:nvSpPr>
          <p:cNvPr id="21" name="TextBox 21"/>
          <p:cNvSpPr txBox="1"/>
          <p:nvPr/>
        </p:nvSpPr>
        <p:spPr>
          <a:xfrm>
            <a:off x="1136294" y="3304261"/>
            <a:ext cx="4177732" cy="909809"/>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onClick và các event handler khác</a:t>
            </a:r>
            <a:r>
              <a:rPr lang="en-US" sz="2004" i="1" spc="28">
                <a:solidFill>
                  <a:srgbClr val="000000"/>
                </a:solidFill>
                <a:latin typeface="IBM Plex Sans Condensed Italics"/>
                <a:ea typeface="IBM Plex Sans Condensed Italics"/>
                <a:cs typeface="IBM Plex Sans Condensed Italics"/>
                <a:sym typeface="IBM Plex Sans Condensed Italics"/>
              </a:rPr>
              <a:t>: Là các </a:t>
            </a:r>
            <a:r>
              <a:rPr lang="en-US" sz="2004" i="1" spc="28">
                <a:solidFill>
                  <a:srgbClr val="8500FF"/>
                </a:solidFill>
                <a:latin typeface="IBM Plex Sans Condensed Italics"/>
                <a:ea typeface="IBM Plex Sans Condensed Italics"/>
                <a:cs typeface="IBM Plex Sans Condensed Italics"/>
                <a:sym typeface="IBM Plex Sans Condensed Italics"/>
              </a:rPr>
              <a:t>props đặc biệt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a:t>
            </a:r>
            <a:r>
              <a:rPr lang="en-US" sz="2004" i="1" spc="28">
                <a:solidFill>
                  <a:srgbClr val="8500FF"/>
                </a:solidFill>
                <a:latin typeface="IBM Plex Sans Condensed Italics"/>
                <a:ea typeface="IBM Plex Sans Condensed Italics"/>
                <a:cs typeface="IBM Plex Sans Condensed Italics"/>
                <a:sym typeface="IBM Plex Sans Condensed Italics"/>
              </a:rPr>
              <a:t>hỗ trợ </a:t>
            </a:r>
          </a:p>
          <a:p>
            <a:pPr algn="l">
              <a:lnSpc>
                <a:spcPts val="4163"/>
              </a:lnSpc>
            </a:pPr>
            <a:r>
              <a:rPr lang="en-US" sz="2006" i="1" spc="28">
                <a:solidFill>
                  <a:srgbClr val="8500FF"/>
                </a:solidFill>
                <a:latin typeface="IBM Plex Sans Condensed Italics"/>
                <a:ea typeface="IBM Plex Sans Condensed Italics"/>
                <a:cs typeface="IBM Plex Sans Condensed Italics"/>
                <a:sym typeface="IBM Plex Sans Condensed Italics"/>
              </a:rPr>
              <a:t>để gắn sự kiện </a:t>
            </a:r>
            <a:r>
              <a:rPr lang="en-US" sz="2006" i="1" spc="28">
                <a:solidFill>
                  <a:srgbClr val="000000"/>
                </a:solidFill>
                <a:latin typeface="IBM Plex Sans Condensed Italics"/>
                <a:ea typeface="IBM Plex Sans Condensed Italics"/>
                <a:cs typeface="IBM Plex Sans Condensed Italics"/>
                <a:sym typeface="IBM Plex Sans Condensed Italics"/>
              </a:rPr>
              <a:t>vào</a:t>
            </a:r>
          </a:p>
        </p:txBody>
      </p:sp>
      <p:sp>
        <p:nvSpPr>
          <p:cNvPr id="22" name="TextBox 22"/>
          <p:cNvSpPr txBox="1"/>
          <p:nvPr/>
        </p:nvSpPr>
        <p:spPr>
          <a:xfrm>
            <a:off x="1225296" y="4272505"/>
            <a:ext cx="4174150" cy="471326"/>
          </a:xfrm>
          <a:prstGeom prst="rect">
            <a:avLst/>
          </a:prstGeom>
        </p:spPr>
        <p:txBody>
          <a:bodyPr lIns="0" tIns="0" rIns="0" bIns="0" rtlCol="0" anchor="t">
            <a:spAutoFit/>
          </a:bodyPr>
          <a:lstStyle/>
          <a:p>
            <a:pPr algn="l">
              <a:lnSpc>
                <a:spcPts val="4163"/>
              </a:lnSpc>
            </a:pPr>
            <a:r>
              <a:rPr lang="en-US" sz="2006" i="1" spc="28">
                <a:solidFill>
                  <a:srgbClr val="000000"/>
                </a:solidFill>
                <a:latin typeface="IBM Plex Sans Condensed Italics"/>
                <a:ea typeface="IBM Plex Sans Condensed Italics"/>
                <a:cs typeface="IBM Plex Sans Condensed Italics"/>
                <a:sym typeface="IBM Plex Sans Condensed Italics"/>
              </a:rPr>
              <a:t>Bạn </a:t>
            </a:r>
            <a:r>
              <a:rPr lang="en-US" sz="2006" i="1" spc="28">
                <a:solidFill>
                  <a:srgbClr val="8500FF"/>
                </a:solidFill>
                <a:latin typeface="IBM Plex Sans Condensed Italics"/>
                <a:ea typeface="IBM Plex Sans Condensed Italics"/>
                <a:cs typeface="IBM Plex Sans Condensed Italics"/>
                <a:sym typeface="IBM Plex Sans Condensed Italics"/>
              </a:rPr>
              <a:t>cần truyền một hàm xử lý </a:t>
            </a:r>
            <a:r>
              <a:rPr lang="en-US" sz="2006" i="1" spc="28">
                <a:solidFill>
                  <a:srgbClr val="000000"/>
                </a:solidFill>
                <a:latin typeface="IBM Plex Sans Condensed Italics"/>
                <a:ea typeface="IBM Plex Sans Condensed Italics"/>
                <a:cs typeface="IBM Plex Sans Condensed Italics"/>
                <a:sym typeface="IBM Plex Sans Condensed Italics"/>
              </a:rPr>
              <a:t>sự kiện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020062" y="1971675"/>
            <a:ext cx="7733538" cy="3329435"/>
          </a:xfrm>
          <a:custGeom>
            <a:avLst/>
            <a:gdLst/>
            <a:ahLst/>
            <a:cxnLst/>
            <a:rect l="l" t="t" r="r" b="b"/>
            <a:pathLst>
              <a:path w="7733538" h="3329435">
                <a:moveTo>
                  <a:pt x="0" y="0"/>
                </a:moveTo>
                <a:lnTo>
                  <a:pt x="7733538" y="0"/>
                </a:lnTo>
                <a:lnTo>
                  <a:pt x="7733538" y="3329435"/>
                </a:lnTo>
                <a:lnTo>
                  <a:pt x="0" y="3329435"/>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6523482" cy="470144"/>
            <a:chOff x="0" y="0"/>
            <a:chExt cx="8697976" cy="626859"/>
          </a:xfrm>
        </p:grpSpPr>
        <p:sp>
          <p:nvSpPr>
            <p:cNvPr id="8" name="Freeform 8"/>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8918" y="5788619"/>
            <a:ext cx="374688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phạm vi của </a:t>
            </a:r>
            <a:r>
              <a:rPr lang="en-US" sz="2004" i="1" spc="28">
                <a:solidFill>
                  <a:srgbClr val="8500FF"/>
                </a:solidFill>
                <a:latin typeface="IBM Plex Sans Condensed Italics"/>
                <a:ea typeface="IBM Plex Sans Condensed Italics"/>
                <a:cs typeface="IBM Plex Sans Condensed Italics"/>
                <a:sym typeface="IBM Plex Sans Condensed Italics"/>
              </a:rPr>
              <a:t>component TabButton</a:t>
            </a:r>
          </a:p>
        </p:txBody>
      </p:sp>
      <p:sp>
        <p:nvSpPr>
          <p:cNvPr id="16" name="TextBox 16"/>
          <p:cNvSpPr txBox="1"/>
          <p:nvPr/>
        </p:nvSpPr>
        <p:spPr>
          <a:xfrm>
            <a:off x="1365504" y="1447676"/>
            <a:ext cx="546375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bài trước chúng ta đã tạo ra được 4 nút bấm</a:t>
            </a:r>
          </a:p>
        </p:txBody>
      </p:sp>
      <p:sp>
        <p:nvSpPr>
          <p:cNvPr id="17" name="TextBox 17"/>
          <p:cNvSpPr txBox="1"/>
          <p:nvPr/>
        </p:nvSpPr>
        <p:spPr>
          <a:xfrm>
            <a:off x="1478918" y="5474637"/>
            <a:ext cx="1010238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Hàm </a:t>
            </a:r>
            <a:r>
              <a:rPr lang="en-US" sz="2006" i="1" spc="28">
                <a:solidFill>
                  <a:srgbClr val="8500FF"/>
                </a:solidFill>
                <a:latin typeface="IBM Plex Sans Condensed Italics"/>
                <a:ea typeface="IBM Plex Sans Condensed Italics"/>
                <a:cs typeface="IBM Plex Sans Condensed Italics"/>
                <a:sym typeface="IBM Plex Sans Condensed Italics"/>
              </a:rPr>
              <a:t>handleClick </a:t>
            </a:r>
            <a:r>
              <a:rPr lang="en-US" sz="2006" i="1" spc="28">
                <a:solidFill>
                  <a:srgbClr val="000000"/>
                </a:solidFill>
                <a:latin typeface="IBM Plex Sans Condensed Italics"/>
                <a:ea typeface="IBM Plex Sans Condensed Italics"/>
                <a:cs typeface="IBM Plex Sans Condensed Italics"/>
                <a:sym typeface="IBM Plex Sans Condensed Italics"/>
              </a:rPr>
              <a:t>không nhận được giá trị hoặc nội dung từ bên ngoài vì nó bị giới hạn trong </a:t>
            </a:r>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933195"/>
            <a:ext cx="9731883" cy="695325"/>
          </a:xfrm>
          <a:custGeom>
            <a:avLst/>
            <a:gdLst/>
            <a:ahLst/>
            <a:cxnLst/>
            <a:rect l="l" t="t" r="r" b="b"/>
            <a:pathLst>
              <a:path w="9731883" h="695325">
                <a:moveTo>
                  <a:pt x="0" y="0"/>
                </a:moveTo>
                <a:lnTo>
                  <a:pt x="9731883" y="0"/>
                </a:lnTo>
                <a:lnTo>
                  <a:pt x="9731883" y="695325"/>
                </a:lnTo>
                <a:lnTo>
                  <a:pt x="0" y="6953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417225"/>
            <a:ext cx="204045" cy="604857"/>
          </a:xfrm>
          <a:prstGeom prst="rect">
            <a:avLst/>
          </a:prstGeom>
        </p:spPr>
        <p:txBody>
          <a:bodyPr lIns="0" tIns="0" rIns="0" bIns="0" rtlCol="0" anchor="t">
            <a:spAutoFit/>
          </a:bodyPr>
          <a:lstStyle/>
          <a:p>
            <a:pPr algn="just">
              <a:lnSpc>
                <a:spcPts val="2402"/>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2211581" y="4399588"/>
            <a:ext cx="2809484" cy="302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Bài đăng Component</a:t>
            </a:r>
          </a:p>
        </p:txBody>
      </p:sp>
      <p:sp>
        <p:nvSpPr>
          <p:cNvPr id="19" name="TextBox 19"/>
          <p:cNvSpPr txBox="1"/>
          <p:nvPr/>
        </p:nvSpPr>
        <p:spPr>
          <a:xfrm>
            <a:off x="2211581" y="4705321"/>
            <a:ext cx="2938110"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Comment Component </a:t>
            </a:r>
          </a:p>
        </p:txBody>
      </p:sp>
      <p:sp>
        <p:nvSpPr>
          <p:cNvPr id="20" name="TextBox 20"/>
          <p:cNvSpPr txBox="1"/>
          <p:nvPr/>
        </p:nvSpPr>
        <p:spPr>
          <a:xfrm>
            <a:off x="1297181" y="5316474"/>
            <a:ext cx="10543842" cy="60443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Nếu có 1 bài đăng mới hoặc 1 bình luận mới, thì chỉ bài đăng đó được tự cập nhật, mà không ảnh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hưởng đến các thành phần khác, không phải load lại toàn bộ trang web. </a:t>
            </a:r>
          </a:p>
        </p:txBody>
      </p:sp>
      <p:sp>
        <p:nvSpPr>
          <p:cNvPr id="21" name="TextBox 21"/>
          <p:cNvSpPr txBox="1"/>
          <p:nvPr/>
        </p:nvSpPr>
        <p:spPr>
          <a:xfrm>
            <a:off x="1583693" y="1524762"/>
            <a:ext cx="10614708" cy="1214304"/>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mang lại tác dụng vô cùng to lớn với trải nghiệm người dùng. Ví dụ khi bạn đang dùng facebook, sau đó có tin nhắn đến, React sẽ giúp chúng ta chỉ cập nhật lại component Message để hiển thị lại số lượng tin nhắn chưa được đọc, còn các thành phần khác không bị ảnh hưởng </a:t>
            </a:r>
          </a:p>
        </p:txBody>
      </p:sp>
      <p:sp>
        <p:nvSpPr>
          <p:cNvPr id="22" name="TextBox 22"/>
          <p:cNvSpPr txBox="1"/>
          <p:nvPr/>
        </p:nvSpPr>
        <p:spPr>
          <a:xfrm>
            <a:off x="1297181" y="394145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83693" y="4049116"/>
            <a:ext cx="465497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Hoặc nếu chia nhỏ các thành phần, ví dụ : </a:t>
            </a:r>
          </a:p>
        </p:txBody>
      </p:sp>
      <p:sp>
        <p:nvSpPr>
          <p:cNvPr id="24" name="TextBox 24"/>
          <p:cNvSpPr txBox="1"/>
          <p:nvPr/>
        </p:nvSpPr>
        <p:spPr>
          <a:xfrm>
            <a:off x="3453117" y="43035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
        <p:nvSpPr>
          <p:cNvPr id="25" name="TextBox 25"/>
          <p:cNvSpPr txBox="1"/>
          <p:nvPr/>
        </p:nvSpPr>
        <p:spPr>
          <a:xfrm>
            <a:off x="3515601" y="46083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6523482" cy="470144"/>
            <a:chOff x="0" y="0"/>
            <a:chExt cx="8697976" cy="626859"/>
          </a:xfrm>
        </p:grpSpPr>
        <p:sp>
          <p:nvSpPr>
            <p:cNvPr id="4" name="Freeform 4"/>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193016" y="2262635"/>
            <a:ext cx="4450204" cy="1915925"/>
          </a:xfrm>
          <a:custGeom>
            <a:avLst/>
            <a:gdLst/>
            <a:ahLst/>
            <a:cxnLst/>
            <a:rect l="l" t="t" r="r" b="b"/>
            <a:pathLst>
              <a:path w="4450204" h="1915925">
                <a:moveTo>
                  <a:pt x="0" y="0"/>
                </a:moveTo>
                <a:lnTo>
                  <a:pt x="4450204" y="0"/>
                </a:lnTo>
                <a:lnTo>
                  <a:pt x="4450204" y="1915925"/>
                </a:lnTo>
                <a:lnTo>
                  <a:pt x="0" y="1915925"/>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5926712" y="2256282"/>
            <a:ext cx="5338696" cy="1928498"/>
          </a:xfrm>
          <a:custGeom>
            <a:avLst/>
            <a:gdLst/>
            <a:ahLst/>
            <a:cxnLst/>
            <a:rect l="l" t="t" r="r" b="b"/>
            <a:pathLst>
              <a:path w="5338696" h="1928498">
                <a:moveTo>
                  <a:pt x="0" y="0"/>
                </a:moveTo>
                <a:lnTo>
                  <a:pt x="5338696" y="0"/>
                </a:lnTo>
                <a:lnTo>
                  <a:pt x="5338696" y="1928498"/>
                </a:lnTo>
                <a:lnTo>
                  <a:pt x="0" y="192849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93016" y="4637141"/>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193016" y="6399647"/>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193016" y="4303138"/>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568507" y="4298337"/>
            <a:ext cx="4276725" cy="1025185"/>
          </a:xfrm>
          <a:custGeom>
            <a:avLst/>
            <a:gdLst/>
            <a:ahLst/>
            <a:cxnLst/>
            <a:rect l="l" t="t" r="r" b="b"/>
            <a:pathLst>
              <a:path w="4276725" h="1025185">
                <a:moveTo>
                  <a:pt x="0" y="0"/>
                </a:moveTo>
                <a:lnTo>
                  <a:pt x="4276725" y="0"/>
                </a:lnTo>
                <a:lnTo>
                  <a:pt x="4276725" y="1025185"/>
                </a:lnTo>
                <a:lnTo>
                  <a:pt x="0" y="10251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365504" y="1446124"/>
            <a:ext cx="195558" cy="643109"/>
          </a:xfrm>
          <a:prstGeom prst="rect">
            <a:avLst/>
          </a:prstGeom>
        </p:spPr>
        <p:txBody>
          <a:bodyPr lIns="0" tIns="0" rIns="0" bIns="0" rtlCol="0" anchor="t">
            <a:spAutoFit/>
          </a:bodyPr>
          <a:lstStyle/>
          <a:p>
            <a:pPr algn="just">
              <a:lnSpc>
                <a:spcPts val="2805"/>
              </a:lnSpc>
            </a:pPr>
            <a:r>
              <a:rPr lang="en-US" sz="2004" i="1" spc="34">
                <a:solidFill>
                  <a:srgbClr val="8500FF"/>
                </a:solidFill>
                <a:latin typeface="IBM Plex Sans Condensed Italics"/>
                <a:ea typeface="IBM Plex Sans Condensed Italics"/>
                <a:cs typeface="IBM Plex Sans Condensed Italics"/>
                <a:sym typeface="IBM Plex Sans Condensed Italics"/>
              </a:rPr>
              <a:t>1. 2.</a:t>
            </a:r>
          </a:p>
        </p:txBody>
      </p:sp>
      <p:sp>
        <p:nvSpPr>
          <p:cNvPr id="23" name="TextBox 23"/>
          <p:cNvSpPr txBox="1"/>
          <p:nvPr/>
        </p:nvSpPr>
        <p:spPr>
          <a:xfrm>
            <a:off x="1822704" y="1445190"/>
            <a:ext cx="6342793" cy="644966"/>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Định nghĩa hàm xử lý sự kiện tại</a:t>
            </a:r>
            <a:r>
              <a:rPr lang="en-US" sz="2004" i="1" spc="28">
                <a:solidFill>
                  <a:srgbClr val="000000"/>
                </a:solidFill>
                <a:latin typeface="IBM Plex Sans Condensed Italics"/>
                <a:ea typeface="IBM Plex Sans Condensed Italics"/>
                <a:cs typeface="IBM Plex Sans Condensed Italics"/>
                <a:sym typeface="IBM Plex Sans Condensed Italics"/>
              </a:rPr>
              <a:t>App.jsx (</a:t>
            </a:r>
            <a:r>
              <a:rPr lang="en-US" sz="2004" i="1" spc="28">
                <a:solidFill>
                  <a:srgbClr val="8500FF"/>
                </a:solidFill>
                <a:latin typeface="IBM Plex Sans Condensed Italics"/>
                <a:ea typeface="IBM Plex Sans Condensed Italics"/>
                <a:cs typeface="IBM Plex Sans Condensed Italics"/>
                <a:sym typeface="IBM Plex Sans Condensed Italics"/>
              </a:rPr>
              <a:t>component cha</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Truyền hàm xử lý </a:t>
            </a:r>
            <a:r>
              <a:rPr lang="en-US" sz="2004" i="1" spc="28">
                <a:solidFill>
                  <a:srgbClr val="000000"/>
                </a:solidFill>
                <a:latin typeface="IBM Plex Sans Condensed Italics"/>
                <a:ea typeface="IBM Plex Sans Condensed Italics"/>
                <a:cs typeface="IBM Plex Sans Condensed Italics"/>
                <a:sym typeface="IBM Plex Sans Condensed Italics"/>
              </a:rPr>
              <a:t>sự kiện đó qua prop </a:t>
            </a:r>
            <a:r>
              <a:rPr lang="en-US" sz="2004" i="1" spc="28">
                <a:solidFill>
                  <a:srgbClr val="8500FF"/>
                </a:solidFill>
                <a:latin typeface="IBM Plex Sans Condensed Italics"/>
                <a:ea typeface="IBM Plex Sans Condensed Italics"/>
                <a:cs typeface="IBM Plex Sans Condensed Italics"/>
                <a:sym typeface="IBM Plex Sans Condensed Italics"/>
              </a:rPr>
              <a:t>vào TabButton</a:t>
            </a:r>
          </a:p>
        </p:txBody>
      </p:sp>
      <p:sp>
        <p:nvSpPr>
          <p:cNvPr id="24" name="TextBox 24"/>
          <p:cNvSpPr txBox="1"/>
          <p:nvPr/>
        </p:nvSpPr>
        <p:spPr>
          <a:xfrm>
            <a:off x="6665719" y="4356916"/>
            <a:ext cx="4200249"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Khác với </a:t>
            </a:r>
            <a:r>
              <a:rPr lang="en-US" sz="2004" i="1" spc="28">
                <a:solidFill>
                  <a:srgbClr val="8500FF"/>
                </a:solidFill>
                <a:latin typeface="IBM Plex Sans Condensed Italics"/>
                <a:ea typeface="IBM Plex Sans Condensed Italics"/>
                <a:cs typeface="IBM Plex Sans Condensed Italics"/>
                <a:sym typeface="IBM Plex Sans Condensed Italics"/>
              </a:rPr>
              <a:t>children</a:t>
            </a:r>
            <a:r>
              <a:rPr lang="en-US" sz="2004" i="1" spc="28">
                <a:solidFill>
                  <a:srgbClr val="000000"/>
                </a:solidFill>
                <a:latin typeface="IBM Plex Sans Condensed Italics"/>
                <a:ea typeface="IBM Plex Sans Condensed Italics"/>
                <a:cs typeface="IBM Plex Sans Condensed Italics"/>
                <a:sym typeface="IBM Plex Sans Condensed Italics"/>
              </a:rPr>
              <a:t>là prop đặc biệt, cần </a:t>
            </a:r>
            <a:r>
              <a:rPr lang="en-US" sz="2004" i="1" spc="28">
                <a:solidFill>
                  <a:srgbClr val="8500FF"/>
                </a:solidFill>
                <a:latin typeface="IBM Plex Sans Condensed Italics"/>
                <a:ea typeface="IBM Plex Sans Condensed Italics"/>
                <a:cs typeface="IBM Plex Sans Condensed Italics"/>
                <a:sym typeface="IBM Plex Sans Condensed Italics"/>
              </a:rPr>
              <a:t>ghi đúng chính tả</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prop tuỳ chỉnh </a:t>
            </a:r>
            <a:r>
              <a:rPr lang="en-US" sz="2004" i="1" spc="28">
                <a:solidFill>
                  <a:srgbClr val="000000"/>
                </a:solidFill>
                <a:latin typeface="IBM Plex Sans Condensed Italics"/>
                <a:ea typeface="IBM Plex Sans Condensed Italics"/>
                <a:cs typeface="IBM Plex Sans Condensed Italics"/>
                <a:sym typeface="IBM Plex Sans Condensed Italics"/>
              </a:rPr>
              <a:t>onSelect </a:t>
            </a:r>
            <a:r>
              <a:rPr lang="en-US" sz="2004" i="1" spc="28">
                <a:solidFill>
                  <a:srgbClr val="8500FF"/>
                </a:solidFill>
                <a:latin typeface="IBM Plex Sans Condensed Italics"/>
                <a:ea typeface="IBM Plex Sans Condensed Italics"/>
                <a:cs typeface="IBM Plex Sans Condensed Italics"/>
                <a:sym typeface="IBM Plex Sans Condensed Italics"/>
              </a:rPr>
              <a:t>có thể đặt tuỳ ý</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5401818" cy="470144"/>
            <a:chOff x="0" y="0"/>
            <a:chExt cx="7202424" cy="626859"/>
          </a:xfrm>
        </p:grpSpPr>
        <p:sp>
          <p:nvSpPr>
            <p:cNvPr id="4" name="Freeform 4"/>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1915544"/>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7221" y="3678050"/>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7221" y="1581407"/>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82458" y="4328189"/>
            <a:ext cx="9997440" cy="1025185"/>
          </a:xfrm>
          <a:custGeom>
            <a:avLst/>
            <a:gdLst/>
            <a:ahLst/>
            <a:cxnLst/>
            <a:rect l="l" t="t" r="r" b="b"/>
            <a:pathLst>
              <a:path w="9997440" h="1025185">
                <a:moveTo>
                  <a:pt x="0" y="0"/>
                </a:moveTo>
                <a:lnTo>
                  <a:pt x="9997440" y="0"/>
                </a:lnTo>
                <a:lnTo>
                  <a:pt x="9997440" y="1025185"/>
                </a:lnTo>
                <a:lnTo>
                  <a:pt x="0" y="10251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478918" y="4281840"/>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821818" y="4389377"/>
            <a:ext cx="919159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Hiện tại, khi click vào mọi nút, đều gọi hàm handleSlect giống nhau Chúng ta mong muốn, khi click vào nút, thì phải biết nút nào được click và thực hiện nhiệm vụ riêng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332614" y="2328796"/>
            <a:ext cx="3924300" cy="1057275"/>
          </a:xfrm>
          <a:custGeom>
            <a:avLst/>
            <a:gdLst/>
            <a:ahLst/>
            <a:cxnLst/>
            <a:rect l="l" t="t" r="r" b="b"/>
            <a:pathLst>
              <a:path w="3924300" h="1057275">
                <a:moveTo>
                  <a:pt x="0" y="0"/>
                </a:moveTo>
                <a:lnTo>
                  <a:pt x="3924300" y="0"/>
                </a:lnTo>
                <a:lnTo>
                  <a:pt x="3924300" y="1057275"/>
                </a:lnTo>
                <a:lnTo>
                  <a:pt x="0" y="1057275"/>
                </a:lnTo>
                <a:lnTo>
                  <a:pt x="0" y="0"/>
                </a:lnTo>
                <a:close/>
              </a:path>
            </a:pathLst>
          </a:custGeom>
          <a:blipFill>
            <a:blip r:embed="rId7"/>
            <a:stretch>
              <a:fillRect/>
            </a:stretch>
          </a:blipFill>
        </p:spPr>
        <p:txBody>
          <a:bodyPr/>
          <a:lstStyle/>
          <a:p>
            <a:endParaRPr lang="en-US"/>
          </a:p>
        </p:txBody>
      </p:sp>
      <p:sp>
        <p:nvSpPr>
          <p:cNvPr id="7" name="Freeform 7"/>
          <p:cNvSpPr/>
          <p:nvPr/>
        </p:nvSpPr>
        <p:spPr>
          <a:xfrm>
            <a:off x="5386321" y="2333120"/>
            <a:ext cx="6038850" cy="1066800"/>
          </a:xfrm>
          <a:custGeom>
            <a:avLst/>
            <a:gdLst/>
            <a:ahLst/>
            <a:cxnLst/>
            <a:rect l="l" t="t" r="r" b="b"/>
            <a:pathLst>
              <a:path w="6038850" h="1066800">
                <a:moveTo>
                  <a:pt x="0" y="0"/>
                </a:moveTo>
                <a:lnTo>
                  <a:pt x="6038850" y="0"/>
                </a:lnTo>
                <a:lnTo>
                  <a:pt x="6038850" y="1066800"/>
                </a:lnTo>
                <a:lnTo>
                  <a:pt x="0" y="1066800"/>
                </a:lnTo>
                <a:lnTo>
                  <a:pt x="0" y="0"/>
                </a:lnTo>
                <a:close/>
              </a:path>
            </a:pathLst>
          </a:custGeom>
          <a:blipFill>
            <a:blip r:embed="rId8"/>
            <a:stretch>
              <a:fillRect/>
            </a:stretch>
          </a:blipFill>
        </p:spPr>
        <p:txBody>
          <a:bodyPr/>
          <a:lstStyle/>
          <a:p>
            <a:endParaRPr lang="en-US"/>
          </a:p>
        </p:txBody>
      </p:sp>
      <p:sp>
        <p:nvSpPr>
          <p:cNvPr id="8" name="Freeform 8"/>
          <p:cNvSpPr/>
          <p:nvPr/>
        </p:nvSpPr>
        <p:spPr>
          <a:xfrm>
            <a:off x="1360046" y="3710178"/>
            <a:ext cx="8048625" cy="495300"/>
          </a:xfrm>
          <a:custGeom>
            <a:avLst/>
            <a:gdLst/>
            <a:ahLst/>
            <a:cxnLst/>
            <a:rect l="l" t="t" r="r" b="b"/>
            <a:pathLst>
              <a:path w="8048625" h="495300">
                <a:moveTo>
                  <a:pt x="0" y="0"/>
                </a:moveTo>
                <a:lnTo>
                  <a:pt x="8048625" y="0"/>
                </a:lnTo>
                <a:lnTo>
                  <a:pt x="8048625" y="495300"/>
                </a:lnTo>
                <a:lnTo>
                  <a:pt x="0" y="495300"/>
                </a:lnTo>
                <a:lnTo>
                  <a:pt x="0" y="0"/>
                </a:lnTo>
                <a:close/>
              </a:path>
            </a:pathLst>
          </a:custGeom>
          <a:blipFill>
            <a:blip r:embed="rId9"/>
            <a:stretch>
              <a:fillRect/>
            </a:stretch>
          </a:blipFill>
        </p:spPr>
        <p:txBody>
          <a:bodyPr/>
          <a:lstStyle/>
          <a:p>
            <a:endParaRPr lang="en-US"/>
          </a:p>
        </p:txBody>
      </p:sp>
      <p:sp>
        <p:nvSpPr>
          <p:cNvPr id="9" name="Freeform 9"/>
          <p:cNvSpPr/>
          <p:nvPr/>
        </p:nvSpPr>
        <p:spPr>
          <a:xfrm>
            <a:off x="1360046" y="4321959"/>
            <a:ext cx="10677525" cy="1419225"/>
          </a:xfrm>
          <a:custGeom>
            <a:avLst/>
            <a:gdLst/>
            <a:ahLst/>
            <a:cxnLst/>
            <a:rect l="l" t="t" r="r" b="b"/>
            <a:pathLst>
              <a:path w="10677525" h="1419225">
                <a:moveTo>
                  <a:pt x="0" y="0"/>
                </a:moveTo>
                <a:lnTo>
                  <a:pt x="10677525" y="0"/>
                </a:lnTo>
                <a:lnTo>
                  <a:pt x="10677525" y="1419225"/>
                </a:lnTo>
                <a:lnTo>
                  <a:pt x="0" y="1419225"/>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5401818" cy="470144"/>
            <a:chOff x="0" y="0"/>
            <a:chExt cx="7202424" cy="626859"/>
          </a:xfrm>
        </p:grpSpPr>
        <p:sp>
          <p:nvSpPr>
            <p:cNvPr id="11" name="Freeform 11"/>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p:cNvSpPr/>
          <p:nvPr/>
        </p:nvSpPr>
        <p:spPr>
          <a:xfrm>
            <a:off x="8966197" y="888349"/>
            <a:ext cx="2623947" cy="369332"/>
          </a:xfrm>
          <a:custGeom>
            <a:avLst/>
            <a:gdLst/>
            <a:ahLst/>
            <a:cxnLst/>
            <a:rect l="l" t="t" r="r" b="b"/>
            <a:pathLst>
              <a:path w="2623947" h="369332">
                <a:moveTo>
                  <a:pt x="0" y="0"/>
                </a:moveTo>
                <a:lnTo>
                  <a:pt x="2623947" y="0"/>
                </a:lnTo>
                <a:lnTo>
                  <a:pt x="2623947" y="369332"/>
                </a:lnTo>
                <a:lnTo>
                  <a:pt x="0" y="3693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451734" y="5961488"/>
            <a:ext cx="991431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qua ví dụ trên chúng ta có thể truyền dữ liệu động, khi nhấn vào từng nút (dữ liệu sẽ hiển thị khác nhau trên từng nút)</a:t>
            </a:r>
          </a:p>
        </p:txBody>
      </p:sp>
      <p:sp>
        <p:nvSpPr>
          <p:cNvPr id="20" name="TextBox 20"/>
          <p:cNvSpPr txBox="1"/>
          <p:nvPr/>
        </p:nvSpPr>
        <p:spPr>
          <a:xfrm>
            <a:off x="1474975" y="1589789"/>
            <a:ext cx="1006564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function (</a:t>
            </a:r>
            <a:r>
              <a:rPr lang="en-US" sz="2004" i="1" spc="28">
                <a:solidFill>
                  <a:srgbClr val="8500FF"/>
                </a:solidFill>
                <a:latin typeface="IBM Plex Sans Condensed Italics"/>
                <a:ea typeface="IBM Plex Sans Condensed Italics"/>
                <a:cs typeface="IBM Plex Sans Condensed Italics"/>
                <a:sym typeface="IBM Plex Sans Condensed Italics"/>
              </a:rPr>
              <a:t>ở đây sử dụng arrow fun cho ngắn gọn</a:t>
            </a:r>
            <a:r>
              <a:rPr lang="en-US" sz="2004" i="1" spc="28">
                <a:solidFill>
                  <a:srgbClr val="000000"/>
                </a:solidFill>
                <a:latin typeface="IBM Plex Sans Condensed Italics"/>
                <a:ea typeface="IBM Plex Sans Condensed Italics"/>
                <a:cs typeface="IBM Plex Sans Condensed Italics"/>
                <a:sym typeface="IBM Plex Sans Condensed Italics"/>
              </a:rPr>
              <a:t>) để kiểm soát( thêm logic nếu cần – khi thoả mãn mới thực thi hàm)</a:t>
            </a:r>
          </a:p>
        </p:txBody>
      </p:sp>
      <p:sp>
        <p:nvSpPr>
          <p:cNvPr id="21" name="TextBox 21"/>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23" name="TextBox 23"/>
          <p:cNvSpPr txBox="1"/>
          <p:nvPr/>
        </p:nvSpPr>
        <p:spPr>
          <a:xfrm>
            <a:off x="9058913" y="882777"/>
            <a:ext cx="2060305"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 prettier-ignore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5663441" y="1925831"/>
            <a:ext cx="5048374" cy="1755010"/>
          </a:xfrm>
          <a:custGeom>
            <a:avLst/>
            <a:gdLst/>
            <a:ahLst/>
            <a:cxnLst/>
            <a:rect l="l" t="t" r="r" b="b"/>
            <a:pathLst>
              <a:path w="5048374" h="1755010">
                <a:moveTo>
                  <a:pt x="0" y="0"/>
                </a:moveTo>
                <a:lnTo>
                  <a:pt x="5048374" y="0"/>
                </a:lnTo>
                <a:lnTo>
                  <a:pt x="5048374" y="1755010"/>
                </a:lnTo>
                <a:lnTo>
                  <a:pt x="0" y="175501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3154" y="3940178"/>
            <a:ext cx="8560432" cy="2539870"/>
          </a:xfrm>
          <a:custGeom>
            <a:avLst/>
            <a:gdLst/>
            <a:ahLst/>
            <a:cxnLst/>
            <a:rect l="l" t="t" r="r" b="b"/>
            <a:pathLst>
              <a:path w="8560432" h="2539870">
                <a:moveTo>
                  <a:pt x="0" y="0"/>
                </a:moveTo>
                <a:lnTo>
                  <a:pt x="8560432" y="0"/>
                </a:lnTo>
                <a:lnTo>
                  <a:pt x="8560432" y="2539870"/>
                </a:lnTo>
                <a:lnTo>
                  <a:pt x="0" y="25398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3154" y="1925955"/>
            <a:ext cx="4067175" cy="1924050"/>
          </a:xfrm>
          <a:custGeom>
            <a:avLst/>
            <a:gdLst/>
            <a:ahLst/>
            <a:cxnLst/>
            <a:rect l="l" t="t" r="r" b="b"/>
            <a:pathLst>
              <a:path w="4067175" h="1924050">
                <a:moveTo>
                  <a:pt x="0" y="0"/>
                </a:moveTo>
                <a:lnTo>
                  <a:pt x="4067175" y="0"/>
                </a:lnTo>
                <a:lnTo>
                  <a:pt x="4067175" y="1924050"/>
                </a:lnTo>
                <a:lnTo>
                  <a:pt x="0" y="1924050"/>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
        <p:nvSpPr>
          <p:cNvPr id="19" name="TextBox 19"/>
          <p:cNvSpPr txBox="1"/>
          <p:nvPr/>
        </p:nvSpPr>
        <p:spPr>
          <a:xfrm>
            <a:off x="1474975" y="1440694"/>
            <a:ext cx="60346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chúng ta giả lập nội dung hiển thị bên dưới nút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473451" y="2377564"/>
            <a:ext cx="6372225" cy="1457325"/>
          </a:xfrm>
          <a:custGeom>
            <a:avLst/>
            <a:gdLst/>
            <a:ahLst/>
            <a:cxnLst/>
            <a:rect l="l" t="t" r="r" b="b"/>
            <a:pathLst>
              <a:path w="6372225" h="1457325">
                <a:moveTo>
                  <a:pt x="0" y="0"/>
                </a:moveTo>
                <a:lnTo>
                  <a:pt x="6372225" y="0"/>
                </a:lnTo>
                <a:lnTo>
                  <a:pt x="6372225" y="1457325"/>
                </a:lnTo>
                <a:lnTo>
                  <a:pt x="0" y="1457325"/>
                </a:lnTo>
                <a:lnTo>
                  <a:pt x="0" y="0"/>
                </a:lnTo>
                <a:close/>
              </a:path>
            </a:pathLst>
          </a:custGeom>
          <a:blipFill>
            <a:blip r:embed="rId7"/>
            <a:stretch>
              <a:fillRect/>
            </a:stretch>
          </a:blipFill>
        </p:spPr>
        <p:txBody>
          <a:bodyPr/>
          <a:lstStyle/>
          <a:p>
            <a:endParaRPr lang="en-US"/>
          </a:p>
        </p:txBody>
      </p:sp>
      <p:sp>
        <p:nvSpPr>
          <p:cNvPr id="7" name="Freeform 7"/>
          <p:cNvSpPr/>
          <p:nvPr/>
        </p:nvSpPr>
        <p:spPr>
          <a:xfrm>
            <a:off x="1473451" y="5073310"/>
            <a:ext cx="4369432" cy="1641605"/>
          </a:xfrm>
          <a:custGeom>
            <a:avLst/>
            <a:gdLst/>
            <a:ahLst/>
            <a:cxnLst/>
            <a:rect l="l" t="t" r="r" b="b"/>
            <a:pathLst>
              <a:path w="4369432" h="1641605">
                <a:moveTo>
                  <a:pt x="0" y="0"/>
                </a:moveTo>
                <a:lnTo>
                  <a:pt x="4369432" y="0"/>
                </a:lnTo>
                <a:lnTo>
                  <a:pt x="4369432" y="1641605"/>
                </a:lnTo>
                <a:lnTo>
                  <a:pt x="0" y="1641605"/>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155442" cy="470144"/>
            <a:chOff x="0" y="0"/>
            <a:chExt cx="4207256" cy="626859"/>
          </a:xfrm>
        </p:grpSpPr>
        <p:sp>
          <p:nvSpPr>
            <p:cNvPr id="9" name="Freeform 9"/>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474975" y="4026922"/>
            <a:ext cx="1022572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Lý do là </a:t>
            </a:r>
            <a:r>
              <a:rPr lang="en-US" sz="2004" i="1" spc="28">
                <a:solidFill>
                  <a:srgbClr val="8500FF"/>
                </a:solidFill>
                <a:latin typeface="IBM Plex Sans Condensed Italics"/>
                <a:ea typeface="IBM Plex Sans Condensed Italics"/>
                <a:cs typeface="IBM Plex Sans Condensed Italics"/>
                <a:sym typeface="IBM Plex Sans Condensed Italics"/>
              </a:rPr>
              <a:t>các hàm chỉ được gọi 1 lần khi chạy chương trình</a:t>
            </a:r>
            <a:r>
              <a:rPr lang="en-US" sz="2004" i="1" spc="28">
                <a:solidFill>
                  <a:srgbClr val="000000"/>
                </a:solidFill>
                <a:latin typeface="IBM Plex Sans Condensed Italics"/>
                <a:ea typeface="IBM Plex Sans Condensed Italics"/>
                <a:cs typeface="IBM Plex Sans Condensed Italics"/>
                <a:sym typeface="IBM Plex Sans Condensed Italics"/>
              </a:rPr>
              <a:t>, khi chúng ta </a:t>
            </a:r>
            <a:r>
              <a:rPr lang="en-US" sz="2004" i="1" spc="28">
                <a:solidFill>
                  <a:srgbClr val="8500FF"/>
                </a:solidFill>
                <a:latin typeface="IBM Plex Sans Condensed Italics"/>
                <a:ea typeface="IBM Plex Sans Condensed Italics"/>
                <a:cs typeface="IBM Plex Sans Condensed Italics"/>
                <a:sym typeface="IBM Plex Sans Condensed Italics"/>
              </a:rPr>
              <a:t>click vào nút</a:t>
            </a:r>
            <a:r>
              <a:rPr lang="en-US" sz="2004" i="1" spc="28">
                <a:solidFill>
                  <a:srgbClr val="000000"/>
                </a:solidFill>
                <a:latin typeface="IBM Plex Sans Condensed Italics"/>
                <a:ea typeface="IBM Plex Sans Condensed Italics"/>
                <a:cs typeface="IBM Plex Sans Condensed Italics"/>
                <a:sym typeface="IBM Plex Sans Condensed Italics"/>
              </a:rPr>
              <a:t>, thì hàm </a:t>
            </a:r>
            <a:r>
              <a:rPr lang="en-US" sz="2004" i="1" spc="28">
                <a:solidFill>
                  <a:srgbClr val="8500FF"/>
                </a:solidFill>
                <a:latin typeface="IBM Plex Sans Condensed Italics"/>
                <a:ea typeface="IBM Plex Sans Condensed Italics"/>
                <a:cs typeface="IBM Plex Sans Condensed Italics"/>
                <a:sym typeface="IBM Plex Sans Condensed Italics"/>
              </a:rPr>
              <a:t>handleSelect được gọi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nhưng App() thì không được gọi lại </a:t>
            </a:r>
            <a:r>
              <a:rPr lang="en-US" sz="2004" i="1" spc="28">
                <a:solidFill>
                  <a:srgbClr val="000000"/>
                </a:solidFill>
                <a:latin typeface="IBM Plex Sans Condensed Italics"/>
                <a:ea typeface="IBM Plex Sans Condensed Italics"/>
                <a:cs typeface="IBM Plex Sans Condensed Italics"/>
                <a:sym typeface="IBM Plex Sans Condensed Italics"/>
              </a:rPr>
              <a:t>vì vậy nó không gán lại giá trị cho tabContent </a:t>
            </a:r>
          </a:p>
        </p:txBody>
      </p:sp>
      <p:sp>
        <p:nvSpPr>
          <p:cNvPr id="17" name="TextBox 17"/>
          <p:cNvSpPr txBox="1"/>
          <p:nvPr/>
        </p:nvSpPr>
        <p:spPr>
          <a:xfrm>
            <a:off x="1474975" y="1589789"/>
            <a:ext cx="10270484"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function: mặc dù chúng ta thay đổi giá trị cho tabContent nhưng chúng vẫn không được update trên giao diện </a:t>
            </a:r>
          </a:p>
        </p:txBody>
      </p:sp>
      <p:sp>
        <p:nvSpPr>
          <p:cNvPr id="18" name="TextBox 18"/>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58112" y="3098997"/>
            <a:ext cx="6071616" cy="3695062"/>
          </a:xfrm>
          <a:custGeom>
            <a:avLst/>
            <a:gdLst/>
            <a:ahLst/>
            <a:cxnLst/>
            <a:rect l="l" t="t" r="r" b="b"/>
            <a:pathLst>
              <a:path w="6071616" h="3695062">
                <a:moveTo>
                  <a:pt x="0" y="0"/>
                </a:moveTo>
                <a:lnTo>
                  <a:pt x="6071616" y="0"/>
                </a:lnTo>
                <a:lnTo>
                  <a:pt x="6071616" y="3695062"/>
                </a:lnTo>
                <a:lnTo>
                  <a:pt x="0" y="3695062"/>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3155442" cy="470144"/>
            <a:chOff x="0" y="0"/>
            <a:chExt cx="4207256" cy="626859"/>
          </a:xfrm>
        </p:grpSpPr>
        <p:sp>
          <p:nvSpPr>
            <p:cNvPr id="8" name="Freeform 8"/>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3070" y="1600762"/>
            <a:ext cx="10080946" cy="1207132"/>
          </a:xfrm>
          <a:prstGeom prst="rect">
            <a:avLst/>
          </a:prstGeom>
        </p:spPr>
        <p:txBody>
          <a:bodyPr lIns="0" tIns="0" rIns="0" bIns="0" rtlCol="0" anchor="t">
            <a:spAutoFit/>
          </a:bodyPr>
          <a:lstStyle/>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cập nhật lại 1 thành phần chúng ta 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 </a:t>
            </a:r>
            <a:r>
              <a:rPr lang="en-US" sz="2004" i="1" spc="28">
                <a:solidFill>
                  <a:srgbClr val="000000"/>
                </a:solidFill>
                <a:latin typeface="IBM Plex Sans Condensed Italics"/>
                <a:ea typeface="IBM Plex Sans Condensed Italics"/>
                <a:cs typeface="IBM Plex Sans Condensed Italics"/>
                <a:sym typeface="IBM Plex Sans Condensed Italics"/>
              </a:rPr>
              <a:t>-(State có nghĩa là trạng thái, trong </a:t>
            </a:r>
          </a:p>
          <a:p>
            <a:pPr algn="l">
              <a:lnSpc>
                <a:spcPts val="2469"/>
              </a:lnSpc>
            </a:pPr>
            <a:r>
              <a:rPr lang="en-US" sz="2112" i="1" spc="29">
                <a:solidFill>
                  <a:srgbClr val="000000"/>
                </a:solidFill>
                <a:latin typeface="IBM Plex Sans Condensed Italics"/>
                <a:ea typeface="IBM Plex Sans Condensed Italics"/>
                <a:cs typeface="IBM Plex Sans Condensed Italics"/>
                <a:sym typeface="IBM Plex Sans Condensed Italics"/>
              </a:rPr>
              <a:t>ngữ cảnh này, nó có nghĩa là trạng thái của dữ liệu, thay đổi từ A →B ) </a:t>
            </a:r>
          </a:p>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Tất cả các thành phần bắt đầu bằng tiền tố use… được gọi là </a:t>
            </a:r>
            <a:r>
              <a:rPr lang="en-US" sz="2004" i="1" spc="28">
                <a:solidFill>
                  <a:srgbClr val="8500FF"/>
                </a:solidFill>
                <a:latin typeface="IBM Plex Sans Condensed Italics"/>
                <a:ea typeface="IBM Plex Sans Condensed Italics"/>
                <a:cs typeface="IBM Plex Sans Condensed Italics"/>
                <a:sym typeface="IBM Plex Sans Condensed Italics"/>
              </a:rPr>
              <a:t>react Hook Hook bản chất là các hàm tính năng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thiết kế sẵn </a:t>
            </a:r>
          </a:p>
        </p:txBody>
      </p:sp>
      <p:sp>
        <p:nvSpPr>
          <p:cNvPr id="16" name="TextBox 16"/>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434071" y="2167004"/>
            <a:ext cx="3711959" cy="1847345"/>
          </a:xfrm>
          <a:custGeom>
            <a:avLst/>
            <a:gdLst/>
            <a:ahLst/>
            <a:cxnLst/>
            <a:rect l="l" t="t" r="r" b="b"/>
            <a:pathLst>
              <a:path w="3711959" h="1847345">
                <a:moveTo>
                  <a:pt x="0" y="0"/>
                </a:moveTo>
                <a:lnTo>
                  <a:pt x="3711959" y="0"/>
                </a:lnTo>
                <a:lnTo>
                  <a:pt x="3711959" y="1847345"/>
                </a:lnTo>
                <a:lnTo>
                  <a:pt x="0" y="1847345"/>
                </a:lnTo>
                <a:lnTo>
                  <a:pt x="0" y="0"/>
                </a:lnTo>
                <a:close/>
              </a:path>
            </a:pathLst>
          </a:custGeom>
          <a:blipFill>
            <a:blip r:embed="rId7"/>
            <a:stretch>
              <a:fillRect/>
            </a:stretch>
          </a:blipFill>
        </p:spPr>
        <p:txBody>
          <a:bodyPr/>
          <a:lstStyle/>
          <a:p>
            <a:endParaRPr lang="en-US"/>
          </a:p>
        </p:txBody>
      </p:sp>
      <p:sp>
        <p:nvSpPr>
          <p:cNvPr id="7" name="Freeform 7"/>
          <p:cNvSpPr/>
          <p:nvPr/>
        </p:nvSpPr>
        <p:spPr>
          <a:xfrm>
            <a:off x="1634871" y="2161156"/>
            <a:ext cx="4385815" cy="1812674"/>
          </a:xfrm>
          <a:custGeom>
            <a:avLst/>
            <a:gdLst/>
            <a:ahLst/>
            <a:cxnLst/>
            <a:rect l="l" t="t" r="r" b="b"/>
            <a:pathLst>
              <a:path w="4385815" h="1812674">
                <a:moveTo>
                  <a:pt x="0" y="0"/>
                </a:moveTo>
                <a:lnTo>
                  <a:pt x="4385815" y="0"/>
                </a:lnTo>
                <a:lnTo>
                  <a:pt x="4385815" y="1812674"/>
                </a:lnTo>
                <a:lnTo>
                  <a:pt x="0" y="1812674"/>
                </a:lnTo>
                <a:lnTo>
                  <a:pt x="0" y="0"/>
                </a:lnTo>
                <a:close/>
              </a:path>
            </a:pathLst>
          </a:custGeom>
          <a:blipFill>
            <a:blip r:embed="rId8"/>
            <a:stretch>
              <a:fillRect/>
            </a:stretch>
          </a:blipFill>
        </p:spPr>
        <p:txBody>
          <a:bodyPr/>
          <a:lstStyle/>
          <a:p>
            <a:endParaRPr lang="en-US"/>
          </a:p>
        </p:txBody>
      </p:sp>
      <p:sp>
        <p:nvSpPr>
          <p:cNvPr id="8" name="Freeform 8"/>
          <p:cNvSpPr/>
          <p:nvPr/>
        </p:nvSpPr>
        <p:spPr>
          <a:xfrm>
            <a:off x="1634871" y="4732391"/>
            <a:ext cx="4657725" cy="1895475"/>
          </a:xfrm>
          <a:custGeom>
            <a:avLst/>
            <a:gdLst/>
            <a:ahLst/>
            <a:cxnLst/>
            <a:rect l="l" t="t" r="r" b="b"/>
            <a:pathLst>
              <a:path w="4657725" h="1895475">
                <a:moveTo>
                  <a:pt x="0" y="0"/>
                </a:moveTo>
                <a:lnTo>
                  <a:pt x="4657725" y="0"/>
                </a:lnTo>
                <a:lnTo>
                  <a:pt x="4657725" y="1895475"/>
                </a:lnTo>
                <a:lnTo>
                  <a:pt x="0" y="189547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155442" cy="470144"/>
            <a:chOff x="0" y="0"/>
            <a:chExt cx="4207256" cy="626859"/>
          </a:xfrm>
        </p:grpSpPr>
        <p:sp>
          <p:nvSpPr>
            <p:cNvPr id="10" name="Freeform 10"/>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8478" y="4181094"/>
            <a:ext cx="587076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 Không được </a:t>
            </a:r>
            <a:r>
              <a:rPr lang="en-US" sz="2004" i="1" spc="28">
                <a:solidFill>
                  <a:srgbClr val="8500FF"/>
                </a:solidFill>
                <a:latin typeface="IBM Plex Sans Condensed Italics"/>
                <a:ea typeface="IBM Plex Sans Condensed Italics"/>
                <a:cs typeface="IBM Plex Sans Condensed Italics"/>
                <a:sym typeface="IBM Plex Sans Condensed Italics"/>
              </a:rPr>
              <a:t>gọi bên trong các câu lệnh if, while….. </a:t>
            </a:r>
          </a:p>
        </p:txBody>
      </p:sp>
      <p:sp>
        <p:nvSpPr>
          <p:cNvPr id="18" name="TextBox 18"/>
          <p:cNvSpPr txBox="1"/>
          <p:nvPr/>
        </p:nvSpPr>
        <p:spPr>
          <a:xfrm>
            <a:off x="1288666" y="1589789"/>
            <a:ext cx="763092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1. Khi sử dụng bắt buộc phải</a:t>
            </a:r>
            <a:r>
              <a:rPr lang="en-US" sz="2004" i="1" spc="28">
                <a:solidFill>
                  <a:srgbClr val="8500FF"/>
                </a:solidFill>
                <a:latin typeface="IBM Plex Sans Condensed Italics"/>
                <a:ea typeface="IBM Plex Sans Condensed Italics"/>
                <a:cs typeface="IBM Plex Sans Condensed Italics"/>
                <a:sym typeface="IBM Plex Sans Condensed Italics"/>
              </a:rPr>
              <a:t>gọi tại cấp cao nhất của hàm thành phần </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252729" y="3634359"/>
            <a:ext cx="6524625" cy="762000"/>
          </a:xfrm>
          <a:custGeom>
            <a:avLst/>
            <a:gdLst/>
            <a:ahLst/>
            <a:cxnLst/>
            <a:rect l="l" t="t" r="r" b="b"/>
            <a:pathLst>
              <a:path w="6524625" h="762000">
                <a:moveTo>
                  <a:pt x="0" y="0"/>
                </a:moveTo>
                <a:lnTo>
                  <a:pt x="6524625" y="0"/>
                </a:lnTo>
                <a:lnTo>
                  <a:pt x="6524625" y="762000"/>
                </a:lnTo>
                <a:lnTo>
                  <a:pt x="0" y="762000"/>
                </a:lnTo>
                <a:lnTo>
                  <a:pt x="0" y="0"/>
                </a:lnTo>
                <a:close/>
              </a:path>
            </a:pathLst>
          </a:custGeom>
          <a:blipFill>
            <a:blip r:embed="rId7"/>
            <a:stretch>
              <a:fillRect/>
            </a:stretch>
          </a:blipFill>
        </p:spPr>
        <p:txBody>
          <a:bodyPr/>
          <a:lstStyle/>
          <a:p>
            <a:endParaRPr lang="en-US"/>
          </a:p>
        </p:txBody>
      </p:sp>
      <p:sp>
        <p:nvSpPr>
          <p:cNvPr id="7" name="Freeform 7"/>
          <p:cNvSpPr/>
          <p:nvPr/>
        </p:nvSpPr>
        <p:spPr>
          <a:xfrm>
            <a:off x="3133087" y="4137784"/>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4376547" y="413778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7226046" y="410489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0" name="Group 10"/>
          <p:cNvGrpSpPr>
            <a:grpSpLocks noChangeAspect="1"/>
          </p:cNvGrpSpPr>
          <p:nvPr/>
        </p:nvGrpSpPr>
        <p:grpSpPr>
          <a:xfrm>
            <a:off x="1202436" y="886978"/>
            <a:ext cx="3155442" cy="470144"/>
            <a:chOff x="0" y="0"/>
            <a:chExt cx="4207256" cy="626859"/>
          </a:xfrm>
        </p:grpSpPr>
        <p:sp>
          <p:nvSpPr>
            <p:cNvPr id="11" name="Freeform 11"/>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4"/>
              <a:stretch>
                <a:fillRect b="-18"/>
              </a:stretch>
            </a:blipFill>
          </p:spPr>
          <p:txBody>
            <a:bodyPr/>
            <a:lstStyle/>
            <a:p>
              <a:endParaRPr lang="en-US"/>
            </a:p>
          </p:txBody>
        </p:sp>
      </p:grpSp>
      <p:sp>
        <p:nvSpPr>
          <p:cNvPr id="12" name="Freeform 12"/>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5"/>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6"/>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828162" y="1640110"/>
            <a:ext cx="204045" cy="604476"/>
          </a:xfrm>
          <a:prstGeom prst="rect">
            <a:avLst/>
          </a:prstGeom>
        </p:spPr>
        <p:txBody>
          <a:bodyPr lIns="0" tIns="0" rIns="0" bIns="0" rtlCol="0" anchor="t">
            <a:spAutoFit/>
          </a:bodyPr>
          <a:lstStyle/>
          <a:p>
            <a:pPr algn="just">
              <a:lnSpc>
                <a:spcPts val="2400"/>
              </a:lnSpc>
            </a:pPr>
            <a:r>
              <a:rPr lang="en-US" sz="2004" spc="12">
                <a:solidFill>
                  <a:srgbClr val="8500FF"/>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2171062" y="1747647"/>
            <a:ext cx="8456124"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nhận một </a:t>
            </a:r>
            <a:r>
              <a:rPr lang="en-US" sz="2004" i="1" spc="28">
                <a:solidFill>
                  <a:srgbClr val="8500FF"/>
                </a:solidFill>
                <a:latin typeface="IBM Plex Sans Condensed Italics"/>
                <a:ea typeface="IBM Plex Sans Condensed Italics"/>
                <a:cs typeface="IBM Plex Sans Condensed Italics"/>
                <a:sym typeface="IBM Plex Sans Condensed Italics"/>
              </a:rPr>
              <a:t>giá trị khởi tạo (initState) </a:t>
            </a:r>
            <a:r>
              <a:rPr lang="en-US" sz="2004" i="1" spc="28">
                <a:solidFill>
                  <a:srgbClr val="000000"/>
                </a:solidFill>
                <a:latin typeface="IBM Plex Sans Condensed Italics"/>
                <a:ea typeface="IBM Plex Sans Condensed Italics"/>
                <a:cs typeface="IBM Plex Sans Condensed Italics"/>
                <a:sym typeface="IBM Plex Sans Condensed Italics"/>
              </a:rPr>
              <a:t>làm đối số Trả về một mảng gồm hai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giá trị hiện tại của state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8500FF"/>
                </a:solidFill>
                <a:latin typeface="IBM Plex Sans Condensed Italics"/>
                <a:ea typeface="IBM Plex Sans Condensed Italics"/>
                <a:cs typeface="IBM Plex Sans Condensed Italics"/>
                <a:sym typeface="IBM Plex Sans Condensed Italics"/>
              </a:rPr>
              <a:t>một hàm để cập nhật state </a:t>
            </a:r>
            <a:r>
              <a:rPr lang="en-US" sz="2004" i="1" spc="28">
                <a:solidFill>
                  <a:srgbClr val="000000"/>
                </a:solidFill>
                <a:latin typeface="IBM Plex Sans Condensed Italics"/>
                <a:ea typeface="IBM Plex Sans Condensed Italics"/>
                <a:cs typeface="IBM Plex Sans Condensed Italics"/>
                <a:sym typeface="IBM Plex Sans Condensed Italics"/>
              </a:rPr>
              <a:t>đó</a:t>
            </a:r>
          </a:p>
        </p:txBody>
      </p:sp>
      <p:sp>
        <p:nvSpPr>
          <p:cNvPr id="20" name="TextBox 20"/>
          <p:cNvSpPr txBox="1"/>
          <p:nvPr/>
        </p:nvSpPr>
        <p:spPr>
          <a:xfrm>
            <a:off x="3443354" y="4681309"/>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1" name="TextBox 21"/>
          <p:cNvSpPr txBox="1"/>
          <p:nvPr/>
        </p:nvSpPr>
        <p:spPr>
          <a:xfrm>
            <a:off x="3391538" y="4896193"/>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2" name="TextBox 22"/>
          <p:cNvSpPr txBox="1"/>
          <p:nvPr/>
        </p:nvSpPr>
        <p:spPr>
          <a:xfrm>
            <a:off x="4644266" y="4681309"/>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3" name="TextBox 23"/>
          <p:cNvSpPr txBox="1"/>
          <p:nvPr/>
        </p:nvSpPr>
        <p:spPr>
          <a:xfrm>
            <a:off x="4560446" y="4896193"/>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4" name="TextBox 24"/>
          <p:cNvSpPr txBox="1"/>
          <p:nvPr/>
        </p:nvSpPr>
        <p:spPr>
          <a:xfrm>
            <a:off x="7515482" y="464841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5" name="TextBox 25"/>
          <p:cNvSpPr txBox="1"/>
          <p:nvPr/>
        </p:nvSpPr>
        <p:spPr>
          <a:xfrm>
            <a:off x="7809614" y="486330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6" name="TextBox 26"/>
          <p:cNvSpPr txBox="1"/>
          <p:nvPr/>
        </p:nvSpPr>
        <p:spPr>
          <a:xfrm>
            <a:off x="3318634" y="3213040"/>
            <a:ext cx="2414559" cy="348129"/>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destructuring trong JS</a:t>
            </a:r>
          </a:p>
        </p:txBody>
      </p:sp>
      <p:sp>
        <p:nvSpPr>
          <p:cNvPr id="27" name="TextBox 2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8" name="TextBox 2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565142" cy="470144"/>
            <a:chOff x="0" y="0"/>
            <a:chExt cx="6086856" cy="626859"/>
          </a:xfrm>
        </p:grpSpPr>
        <p:sp>
          <p:nvSpPr>
            <p:cNvPr id="4" name="Freeform 4"/>
            <p:cNvSpPr/>
            <p:nvPr/>
          </p:nvSpPr>
          <p:spPr>
            <a:xfrm>
              <a:off x="0" y="0"/>
              <a:ext cx="6086856" cy="626745"/>
            </a:xfrm>
            <a:custGeom>
              <a:avLst/>
              <a:gdLst/>
              <a:ahLst/>
              <a:cxnLst/>
              <a:rect l="l" t="t" r="r" b="b"/>
              <a:pathLst>
                <a:path w="6086856" h="626745">
                  <a:moveTo>
                    <a:pt x="5974080" y="0"/>
                  </a:moveTo>
                  <a:cubicBezTo>
                    <a:pt x="5976493" y="8763"/>
                    <a:pt x="5977890" y="18034"/>
                    <a:pt x="5977890" y="27559"/>
                  </a:cubicBezTo>
                  <a:lnTo>
                    <a:pt x="5977890" y="433959"/>
                  </a:lnTo>
                  <a:cubicBezTo>
                    <a:pt x="5977890" y="490220"/>
                    <a:pt x="5932551" y="535559"/>
                    <a:pt x="5876290" y="535559"/>
                  </a:cubicBezTo>
                  <a:lnTo>
                    <a:pt x="9906" y="535559"/>
                  </a:lnTo>
                  <a:cubicBezTo>
                    <a:pt x="6604" y="535559"/>
                    <a:pt x="3302" y="535432"/>
                    <a:pt x="0" y="535051"/>
                  </a:cubicBezTo>
                  <a:lnTo>
                    <a:pt x="0" y="535051"/>
                  </a:lnTo>
                  <a:lnTo>
                    <a:pt x="0" y="626745"/>
                  </a:lnTo>
                  <a:lnTo>
                    <a:pt x="6086856" y="626745"/>
                  </a:lnTo>
                  <a:lnTo>
                    <a:pt x="60868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711703" cy="609600"/>
          </a:xfrm>
          <a:custGeom>
            <a:avLst/>
            <a:gdLst/>
            <a:ahLst/>
            <a:cxnLst/>
            <a:rect l="l" t="t" r="r" b="b"/>
            <a:pathLst>
              <a:path w="4711703" h="609600">
                <a:moveTo>
                  <a:pt x="0" y="0"/>
                </a:moveTo>
                <a:lnTo>
                  <a:pt x="4711703" y="0"/>
                </a:lnTo>
                <a:lnTo>
                  <a:pt x="47117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729758" y="2122046"/>
            <a:ext cx="5360032" cy="3022092"/>
          </a:xfrm>
          <a:custGeom>
            <a:avLst/>
            <a:gdLst/>
            <a:ahLst/>
            <a:cxnLst/>
            <a:rect l="l" t="t" r="r" b="b"/>
            <a:pathLst>
              <a:path w="5360032" h="3022092">
                <a:moveTo>
                  <a:pt x="0" y="0"/>
                </a:moveTo>
                <a:lnTo>
                  <a:pt x="5360032" y="0"/>
                </a:lnTo>
                <a:lnTo>
                  <a:pt x="5360032" y="3022092"/>
                </a:lnTo>
                <a:lnTo>
                  <a:pt x="0" y="302209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195441" y="2122046"/>
            <a:ext cx="5610225" cy="3054734"/>
          </a:xfrm>
          <a:custGeom>
            <a:avLst/>
            <a:gdLst/>
            <a:ahLst/>
            <a:cxnLst/>
            <a:rect l="l" t="t" r="r" b="b"/>
            <a:pathLst>
              <a:path w="5610225" h="3054734">
                <a:moveTo>
                  <a:pt x="0" y="0"/>
                </a:moveTo>
                <a:lnTo>
                  <a:pt x="5610225" y="0"/>
                </a:lnTo>
                <a:lnTo>
                  <a:pt x="5610225" y="3054734"/>
                </a:lnTo>
                <a:lnTo>
                  <a:pt x="0" y="305473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702051" y="862289"/>
            <a:ext cx="376807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update component thế nào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F117D7"/>
                </a:solidFill>
                <a:latin typeface="IBM Plex Sans Condensed"/>
                <a:ea typeface="IBM Plex Sans Condensed"/>
                <a:cs typeface="IBM Plex Sans Condensed"/>
                <a:sym typeface="IBM Plex Sans Condensed"/>
              </a:rPr>
              <a:t>✓ </a:t>
            </a:r>
            <a:r>
              <a:rPr lang="en-US" sz="2006"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847" y="1421454"/>
            <a:ext cx="9862918" cy="653110"/>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Virtual DOM </a:t>
            </a:r>
            <a:r>
              <a:rPr lang="en-US" sz="2006" i="1" spc="28">
                <a:solidFill>
                  <a:srgbClr val="000000"/>
                </a:solidFill>
                <a:latin typeface="IBM Plex Sans Condensed Italics"/>
                <a:ea typeface="IBM Plex Sans Condensed Italics"/>
                <a:cs typeface="IBM Plex Sans Condensed Italics"/>
                <a:sym typeface="IBM Plex Sans Condensed Italics"/>
              </a:rPr>
              <a:t>(Document Object Model ảo) là một bản sao của DOM thật Nó không được hiển thị trực tiếp trên trình duyệt mà chỉ tồn tại trong bộ nhớ của ứng dụng.</a:t>
            </a:r>
          </a:p>
        </p:txBody>
      </p:sp>
      <p:sp>
        <p:nvSpPr>
          <p:cNvPr id="20" name="TextBox 20"/>
          <p:cNvSpPr txBox="1"/>
          <p:nvPr/>
        </p:nvSpPr>
        <p:spPr>
          <a:xfrm>
            <a:off x="1359151" y="5359470"/>
            <a:ext cx="195472" cy="1214542"/>
          </a:xfrm>
          <a:prstGeom prst="rect">
            <a:avLst/>
          </a:prstGeom>
        </p:spPr>
        <p:txBody>
          <a:bodyPr lIns="0" tIns="0" rIns="0" bIns="0" rtlCol="0" anchor="t">
            <a:spAutoFit/>
          </a:bodyPr>
          <a:lstStyle/>
          <a:p>
            <a:pPr algn="just">
              <a:lnSpc>
                <a:spcPts val="2400"/>
              </a:lnSpc>
            </a:pPr>
            <a:r>
              <a:rPr lang="en-US" sz="2004" i="1" spc="34">
                <a:solidFill>
                  <a:srgbClr val="F117D7"/>
                </a:solidFill>
                <a:latin typeface="IBM Plex Sans Condensed Italics"/>
                <a:ea typeface="IBM Plex Sans Condensed Italics"/>
                <a:cs typeface="IBM Plex Sans Condensed Italics"/>
                <a:sym typeface="IBM Plex Sans Condensed Italics"/>
              </a:rPr>
              <a:t>1. 2. 3. 4.</a:t>
            </a:r>
          </a:p>
        </p:txBody>
      </p:sp>
      <p:sp>
        <p:nvSpPr>
          <p:cNvPr id="21" name="TextBox 21"/>
          <p:cNvSpPr txBox="1"/>
          <p:nvPr/>
        </p:nvSpPr>
        <p:spPr>
          <a:xfrm>
            <a:off x="1816351" y="5358546"/>
            <a:ext cx="10225392" cy="1216409"/>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Render lần đầu: </a:t>
            </a:r>
            <a:r>
              <a:rPr lang="en-US" sz="2004" i="1" spc="28">
                <a:solidFill>
                  <a:srgbClr val="000000"/>
                </a:solidFill>
                <a:latin typeface="IBM Plex Sans Condensed Italics"/>
                <a:ea typeface="IBM Plex Sans Condensed Italics"/>
                <a:cs typeface="IBM Plex Sans Condensed Italics"/>
                <a:sym typeface="IBM Plex Sans Condensed Italics"/>
              </a:rPr>
              <a:t>React </a:t>
            </a:r>
            <a:r>
              <a:rPr lang="en-US" sz="2004" i="1" spc="28">
                <a:solidFill>
                  <a:srgbClr val="FF0000"/>
                </a:solidFill>
                <a:latin typeface="IBM Plex Sans Condensed Italics"/>
                <a:ea typeface="IBM Plex Sans Condensed Italics"/>
                <a:cs typeface="IBM Plex Sans Condensed Italics"/>
                <a:sym typeface="IBM Plex Sans Condensed Italics"/>
              </a:rPr>
              <a:t>tạo một bản Virtual DOM</a:t>
            </a:r>
            <a:r>
              <a:rPr lang="en-US" sz="2004" i="1" spc="28">
                <a:solidFill>
                  <a:srgbClr val="000000"/>
                </a:solidFill>
                <a:latin typeface="IBM Plex Sans Condensed Italics"/>
                <a:ea typeface="IBM Plex Sans Condensed Italics"/>
                <a:cs typeface="IBM Plex Sans Condensed Italics"/>
                <a:sym typeface="IBM Plex Sans Condensed Italics"/>
              </a:rPr>
              <a:t>và hiển thị giao diện. </a:t>
            </a:r>
            <a:r>
              <a:rPr lang="en-US" sz="2004" i="1" spc="28">
                <a:solidFill>
                  <a:srgbClr val="F117D7"/>
                </a:solidFill>
                <a:latin typeface="IBM Plex Sans Condensed Italics"/>
                <a:ea typeface="IBM Plex Sans Condensed Italics"/>
                <a:cs typeface="IBM Plex Sans Condensed Italics"/>
                <a:sym typeface="IBM Plex Sans Condensed Italics"/>
              </a:rPr>
              <a:t>Update virutual DOM </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Khi có thay đổi </a:t>
            </a:r>
            <a:r>
              <a:rPr lang="en-US" sz="2004" i="1" spc="28">
                <a:solidFill>
                  <a:srgbClr val="000000"/>
                </a:solidFill>
                <a:latin typeface="IBM Plex Sans Condensed Italics"/>
                <a:ea typeface="IBM Plex Sans Condensed Italics"/>
                <a:cs typeface="IBM Plex Sans Condensed Italics"/>
                <a:sym typeface="IBM Plex Sans Condensed Italics"/>
              </a:rPr>
              <a:t>trong state hoặc props, React tạo một Virtual DOM mới. </a:t>
            </a:r>
            <a:r>
              <a:rPr lang="en-US" sz="2004" i="1" spc="28">
                <a:solidFill>
                  <a:srgbClr val="F117D7"/>
                </a:solidFill>
                <a:latin typeface="IBM Plex Sans Condensed Italics"/>
                <a:ea typeface="IBM Plex Sans Condensed Italics"/>
                <a:cs typeface="IBM Plex Sans Condensed Italics"/>
                <a:sym typeface="IBM Plex Sans Condensed Italics"/>
              </a:rPr>
              <a:t>Diffing Algorithm: </a:t>
            </a:r>
            <a:r>
              <a:rPr lang="en-US" sz="2004" i="1" spc="28">
                <a:solidFill>
                  <a:srgbClr val="FF0000"/>
                </a:solidFill>
                <a:latin typeface="IBM Plex Sans Condensed Italics"/>
                <a:ea typeface="IBM Plex Sans Condensed Italics"/>
                <a:cs typeface="IBM Plex Sans Condensed Italics"/>
                <a:sym typeface="IBM Plex Sans Condensed Italics"/>
              </a:rPr>
              <a:t>So sánh giữa Virtual DOM cũ và mới </a:t>
            </a:r>
            <a:r>
              <a:rPr lang="en-US" sz="2004" i="1" spc="28">
                <a:solidFill>
                  <a:srgbClr val="000000"/>
                </a:solidFill>
                <a:latin typeface="IBM Plex Sans Condensed Italics"/>
                <a:ea typeface="IBM Plex Sans Condensed Italics"/>
                <a:cs typeface="IBM Plex Sans Condensed Italics"/>
                <a:sym typeface="IBM Plex Sans Condensed Italics"/>
              </a:rPr>
              <a:t>để xác định sự khác biệt. </a:t>
            </a:r>
            <a:r>
              <a:rPr lang="en-US" sz="2004" i="1" spc="28">
                <a:solidFill>
                  <a:srgbClr val="F117D7"/>
                </a:solidFill>
                <a:latin typeface="IBM Plex Sans Condensed Italics"/>
                <a:ea typeface="IBM Plex Sans Condensed Italics"/>
                <a:cs typeface="IBM Plex Sans Condensed Italics"/>
                <a:sym typeface="IBM Plex Sans Condensed Italics"/>
              </a:rPr>
              <a:t>Cập nhật DOM thật: </a:t>
            </a:r>
            <a:r>
              <a:rPr lang="en-US" sz="2004" i="1" spc="28">
                <a:solidFill>
                  <a:srgbClr val="000000"/>
                </a:solidFill>
                <a:latin typeface="IBM Plex Sans Condensed Italics"/>
                <a:ea typeface="IBM Plex Sans Condensed Italics"/>
                <a:cs typeface="IBM Plex Sans Condensed Italics"/>
                <a:sym typeface="IBM Plex Sans Condensed Italics"/>
              </a:rPr>
              <a:t>Chỉ những phần thay đổi được áp dụng vào DOM thật.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444752" y="2455421"/>
            <a:ext cx="5181600" cy="504825"/>
          </a:xfrm>
          <a:custGeom>
            <a:avLst/>
            <a:gdLst/>
            <a:ahLst/>
            <a:cxnLst/>
            <a:rect l="l" t="t" r="r" b="b"/>
            <a:pathLst>
              <a:path w="5181600" h="504825">
                <a:moveTo>
                  <a:pt x="0" y="0"/>
                </a:moveTo>
                <a:lnTo>
                  <a:pt x="5181600" y="0"/>
                </a:lnTo>
                <a:lnTo>
                  <a:pt x="5181600" y="504825"/>
                </a:lnTo>
                <a:lnTo>
                  <a:pt x="0" y="504825"/>
                </a:lnTo>
                <a:lnTo>
                  <a:pt x="0" y="0"/>
                </a:lnTo>
                <a:close/>
              </a:path>
            </a:pathLst>
          </a:custGeom>
          <a:blipFill>
            <a:blip r:embed="rId3"/>
            <a:stretch>
              <a:fillRect/>
            </a:stretch>
          </a:blipFill>
        </p:spPr>
        <p:txBody>
          <a:bodyPr/>
          <a:lstStyle/>
          <a:p>
            <a:endParaRPr lang="en-US"/>
          </a:p>
        </p:txBody>
      </p:sp>
      <p:sp>
        <p:nvSpPr>
          <p:cNvPr id="4" name="Freeform 4"/>
          <p:cNvSpPr/>
          <p:nvPr/>
        </p:nvSpPr>
        <p:spPr>
          <a:xfrm>
            <a:off x="91069" y="225333"/>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6"/>
            <a:stretch>
              <a:fillRect/>
            </a:stretch>
          </a:blipFill>
        </p:spPr>
        <p:txBody>
          <a:bodyPr/>
          <a:lstStyle/>
          <a:p>
            <a:endParaRPr lang="en-US"/>
          </a:p>
        </p:txBody>
      </p:sp>
      <p:sp>
        <p:nvSpPr>
          <p:cNvPr id="6" name="Freeform 6"/>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8"/>
            <a:stretch>
              <a:fillRect/>
            </a:stretch>
          </a:blipFill>
        </p:spPr>
        <p:txBody>
          <a:bodyPr/>
          <a:lstStyle/>
          <a:p>
            <a:endParaRPr lang="en-US"/>
          </a:p>
        </p:txBody>
      </p:sp>
      <p:sp>
        <p:nvSpPr>
          <p:cNvPr id="8" name="Freeform 8"/>
          <p:cNvSpPr/>
          <p:nvPr/>
        </p:nvSpPr>
        <p:spPr>
          <a:xfrm>
            <a:off x="2243071" y="2732151"/>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3486531" y="2732151"/>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5635114" y="2732151"/>
            <a:ext cx="1409595" cy="1043054"/>
          </a:xfrm>
          <a:custGeom>
            <a:avLst/>
            <a:gdLst/>
            <a:ahLst/>
            <a:cxnLst/>
            <a:rect l="l" t="t" r="r" b="b"/>
            <a:pathLst>
              <a:path w="1409595" h="1043054">
                <a:moveTo>
                  <a:pt x="0" y="0"/>
                </a:moveTo>
                <a:lnTo>
                  <a:pt x="1409595" y="0"/>
                </a:lnTo>
                <a:lnTo>
                  <a:pt x="1409595" y="1043054"/>
                </a:lnTo>
                <a:lnTo>
                  <a:pt x="0" y="10430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1435103" y="4443727"/>
            <a:ext cx="7877175" cy="1047750"/>
          </a:xfrm>
          <a:custGeom>
            <a:avLst/>
            <a:gdLst/>
            <a:ahLst/>
            <a:cxnLst/>
            <a:rect l="l" t="t" r="r" b="b"/>
            <a:pathLst>
              <a:path w="7877175" h="1047750">
                <a:moveTo>
                  <a:pt x="0" y="0"/>
                </a:moveTo>
                <a:lnTo>
                  <a:pt x="7877175" y="0"/>
                </a:lnTo>
                <a:lnTo>
                  <a:pt x="7877175" y="1047750"/>
                </a:lnTo>
                <a:lnTo>
                  <a:pt x="0" y="1047750"/>
                </a:lnTo>
                <a:lnTo>
                  <a:pt x="0" y="0"/>
                </a:lnTo>
                <a:close/>
              </a:path>
            </a:pathLst>
          </a:custGeom>
          <a:blipFill>
            <a:blip r:embed="rId15"/>
            <a:stretch>
              <a:fillRect/>
            </a:stretch>
          </a:blipFill>
        </p:spPr>
        <p:txBody>
          <a:bodyPr/>
          <a:lstStyle/>
          <a:p>
            <a:endParaRPr lang="en-US"/>
          </a:p>
        </p:txBody>
      </p:sp>
      <p:sp>
        <p:nvSpPr>
          <p:cNvPr id="12" name="Freeform 12"/>
          <p:cNvSpPr/>
          <p:nvPr/>
        </p:nvSpPr>
        <p:spPr>
          <a:xfrm>
            <a:off x="7623934" y="849125"/>
            <a:ext cx="3942083" cy="3212716"/>
          </a:xfrm>
          <a:custGeom>
            <a:avLst/>
            <a:gdLst/>
            <a:ahLst/>
            <a:cxnLst/>
            <a:rect l="l" t="t" r="r" b="b"/>
            <a:pathLst>
              <a:path w="3942083" h="3212716">
                <a:moveTo>
                  <a:pt x="0" y="0"/>
                </a:moveTo>
                <a:lnTo>
                  <a:pt x="3942083" y="0"/>
                </a:lnTo>
                <a:lnTo>
                  <a:pt x="3942083" y="3212716"/>
                </a:lnTo>
                <a:lnTo>
                  <a:pt x="0" y="3212716"/>
                </a:lnTo>
                <a:lnTo>
                  <a:pt x="0" y="0"/>
                </a:lnTo>
                <a:close/>
              </a:path>
            </a:pathLst>
          </a:custGeom>
          <a:blipFill>
            <a:blip r:embed="rId16"/>
            <a:stretch>
              <a:fillRect/>
            </a:stretch>
          </a:blipFill>
        </p:spPr>
        <p:txBody>
          <a:bodyPr/>
          <a:lstStyle/>
          <a:p>
            <a:endParaRPr lang="en-US"/>
          </a:p>
        </p:txBody>
      </p:sp>
      <p:grpSp>
        <p:nvGrpSpPr>
          <p:cNvPr id="13" name="Group 13"/>
          <p:cNvGrpSpPr>
            <a:grpSpLocks noChangeAspect="1"/>
          </p:cNvGrpSpPr>
          <p:nvPr/>
        </p:nvGrpSpPr>
        <p:grpSpPr>
          <a:xfrm>
            <a:off x="1202436" y="886978"/>
            <a:ext cx="3155442" cy="470144"/>
            <a:chOff x="0" y="0"/>
            <a:chExt cx="4207256" cy="626859"/>
          </a:xfrm>
        </p:grpSpPr>
        <p:sp>
          <p:nvSpPr>
            <p:cNvPr id="14" name="Freeform 14"/>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7"/>
              <a:stretch>
                <a:fillRect b="-18"/>
              </a:stretch>
            </a:blipFill>
          </p:spPr>
          <p:txBody>
            <a:bodyPr/>
            <a:lstStyle/>
            <a:p>
              <a:endParaRPr lang="en-US"/>
            </a:p>
          </p:txBody>
        </p:sp>
      </p:grpSp>
      <p:sp>
        <p:nvSpPr>
          <p:cNvPr id="15" name="Freeform 15"/>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8"/>
            <a:stretch>
              <a:fillRect/>
            </a:stretch>
          </a:blipFill>
        </p:spPr>
        <p:txBody>
          <a:bodyPr/>
          <a:lstStyle/>
          <a:p>
            <a:endParaRPr lang="en-US"/>
          </a:p>
        </p:txBody>
      </p:sp>
      <p:grpSp>
        <p:nvGrpSpPr>
          <p:cNvPr id="16" name="Group 16"/>
          <p:cNvGrpSpPr>
            <a:grpSpLocks noChangeAspect="1"/>
          </p:cNvGrpSpPr>
          <p:nvPr/>
        </p:nvGrpSpPr>
        <p:grpSpPr>
          <a:xfrm>
            <a:off x="733044" y="731520"/>
            <a:ext cx="721614" cy="721614"/>
            <a:chOff x="0" y="0"/>
            <a:chExt cx="962152" cy="962152"/>
          </a:xfrm>
        </p:grpSpPr>
        <p:sp>
          <p:nvSpPr>
            <p:cNvPr id="17" name="Freeform 1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9"/>
              <a:stretch>
                <a:fillRect/>
              </a:stretch>
            </a:blipFill>
          </p:spPr>
          <p:txBody>
            <a:bodyPr/>
            <a:lstStyle/>
            <a:p>
              <a:endParaRPr lang="en-US"/>
            </a:p>
          </p:txBody>
        </p:sp>
      </p:grpSp>
      <p:sp>
        <p:nvSpPr>
          <p:cNvPr id="18" name="Freeform 18"/>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925698" y="1400461"/>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22" name="TextBox 22"/>
          <p:cNvSpPr txBox="1"/>
          <p:nvPr/>
        </p:nvSpPr>
        <p:spPr>
          <a:xfrm>
            <a:off x="2268598" y="1507998"/>
            <a:ext cx="3640341" cy="337623"/>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Ví dụ quen thuộc khi khởi tạo vite</a:t>
            </a:r>
          </a:p>
        </p:txBody>
      </p:sp>
      <p:sp>
        <p:nvSpPr>
          <p:cNvPr id="23" name="TextBox 23"/>
          <p:cNvSpPr txBox="1"/>
          <p:nvPr/>
        </p:nvSpPr>
        <p:spPr>
          <a:xfrm>
            <a:off x="2553338" y="3275295"/>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4" name="TextBox 24"/>
          <p:cNvSpPr txBox="1"/>
          <p:nvPr/>
        </p:nvSpPr>
        <p:spPr>
          <a:xfrm>
            <a:off x="2501522" y="3490179"/>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5" name="TextBox 25"/>
          <p:cNvSpPr txBox="1"/>
          <p:nvPr/>
        </p:nvSpPr>
        <p:spPr>
          <a:xfrm>
            <a:off x="3753869" y="3275295"/>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6" name="TextBox 26"/>
          <p:cNvSpPr txBox="1"/>
          <p:nvPr/>
        </p:nvSpPr>
        <p:spPr>
          <a:xfrm>
            <a:off x="3670049" y="3490179"/>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7" name="TextBox 27"/>
          <p:cNvSpPr txBox="1"/>
          <p:nvPr/>
        </p:nvSpPr>
        <p:spPr>
          <a:xfrm>
            <a:off x="5924426" y="326157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8" name="TextBox 28"/>
          <p:cNvSpPr txBox="1"/>
          <p:nvPr/>
        </p:nvSpPr>
        <p:spPr>
          <a:xfrm>
            <a:off x="6218558" y="347646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9" name="TextBox 2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30" name="TextBox 3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85585" y="1977647"/>
            <a:ext cx="6518786" cy="1683515"/>
          </a:xfrm>
          <a:custGeom>
            <a:avLst/>
            <a:gdLst/>
            <a:ahLst/>
            <a:cxnLst/>
            <a:rect l="l" t="t" r="r" b="b"/>
            <a:pathLst>
              <a:path w="6518786" h="1683515">
                <a:moveTo>
                  <a:pt x="0" y="0"/>
                </a:moveTo>
                <a:lnTo>
                  <a:pt x="6518786" y="0"/>
                </a:lnTo>
                <a:lnTo>
                  <a:pt x="6518786" y="1683515"/>
                </a:lnTo>
                <a:lnTo>
                  <a:pt x="0" y="1683515"/>
                </a:lnTo>
                <a:lnTo>
                  <a:pt x="0" y="0"/>
                </a:lnTo>
                <a:close/>
              </a:path>
            </a:pathLst>
          </a:custGeom>
          <a:blipFill>
            <a:blip r:embed="rId7"/>
            <a:stretch>
              <a:fillRect/>
            </a:stretch>
          </a:blipFill>
        </p:spPr>
        <p:txBody>
          <a:bodyPr/>
          <a:lstStyle/>
          <a:p>
            <a:endParaRPr lang="en-US"/>
          </a:p>
        </p:txBody>
      </p:sp>
      <p:sp>
        <p:nvSpPr>
          <p:cNvPr id="7" name="Freeform 7"/>
          <p:cNvSpPr/>
          <p:nvPr/>
        </p:nvSpPr>
        <p:spPr>
          <a:xfrm>
            <a:off x="185585" y="3922900"/>
            <a:ext cx="6405629" cy="1965836"/>
          </a:xfrm>
          <a:custGeom>
            <a:avLst/>
            <a:gdLst/>
            <a:ahLst/>
            <a:cxnLst/>
            <a:rect l="l" t="t" r="r" b="b"/>
            <a:pathLst>
              <a:path w="6405629" h="1965836">
                <a:moveTo>
                  <a:pt x="0" y="0"/>
                </a:moveTo>
                <a:lnTo>
                  <a:pt x="6405629" y="0"/>
                </a:lnTo>
                <a:lnTo>
                  <a:pt x="6405629" y="1965836"/>
                </a:lnTo>
                <a:lnTo>
                  <a:pt x="0" y="1965836"/>
                </a:lnTo>
                <a:lnTo>
                  <a:pt x="0" y="0"/>
                </a:lnTo>
                <a:close/>
              </a:path>
            </a:pathLst>
          </a:custGeom>
          <a:blipFill>
            <a:blip r:embed="rId8"/>
            <a:stretch>
              <a:fillRect/>
            </a:stretch>
          </a:blipFill>
        </p:spPr>
        <p:txBody>
          <a:bodyPr/>
          <a:lstStyle/>
          <a:p>
            <a:endParaRPr lang="en-US"/>
          </a:p>
        </p:txBody>
      </p:sp>
      <p:sp>
        <p:nvSpPr>
          <p:cNvPr id="8" name="Freeform 8"/>
          <p:cNvSpPr/>
          <p:nvPr/>
        </p:nvSpPr>
        <p:spPr>
          <a:xfrm>
            <a:off x="191681" y="1581407"/>
            <a:ext cx="1066800" cy="381000"/>
          </a:xfrm>
          <a:custGeom>
            <a:avLst/>
            <a:gdLst/>
            <a:ahLst/>
            <a:cxnLst/>
            <a:rect l="l" t="t" r="r" b="b"/>
            <a:pathLst>
              <a:path w="1066800" h="381000">
                <a:moveTo>
                  <a:pt x="0" y="0"/>
                </a:moveTo>
                <a:lnTo>
                  <a:pt x="1066800" y="0"/>
                </a:lnTo>
                <a:lnTo>
                  <a:pt x="1066800" y="381000"/>
                </a:lnTo>
                <a:lnTo>
                  <a:pt x="0" y="381000"/>
                </a:lnTo>
                <a:lnTo>
                  <a:pt x="0" y="0"/>
                </a:lnTo>
                <a:close/>
              </a:path>
            </a:pathLst>
          </a:custGeom>
          <a:blipFill>
            <a:blip r:embed="rId9"/>
            <a:stretch>
              <a:fillRect/>
            </a:stretch>
          </a:blipFill>
        </p:spPr>
        <p:txBody>
          <a:bodyPr/>
          <a:lstStyle/>
          <a:p>
            <a:endParaRPr lang="en-US"/>
          </a:p>
        </p:txBody>
      </p:sp>
      <p:sp>
        <p:nvSpPr>
          <p:cNvPr id="9" name="Freeform 9"/>
          <p:cNvSpPr/>
          <p:nvPr/>
        </p:nvSpPr>
        <p:spPr>
          <a:xfrm>
            <a:off x="6888480" y="1977647"/>
            <a:ext cx="5207632" cy="1683515"/>
          </a:xfrm>
          <a:custGeom>
            <a:avLst/>
            <a:gdLst/>
            <a:ahLst/>
            <a:cxnLst/>
            <a:rect l="l" t="t" r="r" b="b"/>
            <a:pathLst>
              <a:path w="5207632" h="1683515">
                <a:moveTo>
                  <a:pt x="0" y="0"/>
                </a:moveTo>
                <a:lnTo>
                  <a:pt x="5207632" y="0"/>
                </a:lnTo>
                <a:lnTo>
                  <a:pt x="5207632" y="1683515"/>
                </a:lnTo>
                <a:lnTo>
                  <a:pt x="0" y="1683515"/>
                </a:lnTo>
                <a:lnTo>
                  <a:pt x="0" y="0"/>
                </a:lnTo>
                <a:close/>
              </a:path>
            </a:pathLst>
          </a:custGeom>
          <a:blipFill>
            <a:blip r:embed="rId10"/>
            <a:stretch>
              <a:fillRect/>
            </a:stretch>
          </a:blipFill>
        </p:spPr>
        <p:txBody>
          <a:bodyPr/>
          <a:lstStyle/>
          <a:p>
            <a:endParaRPr lang="en-US"/>
          </a:p>
        </p:txBody>
      </p:sp>
      <p:sp>
        <p:nvSpPr>
          <p:cNvPr id="10" name="Freeform 10"/>
          <p:cNvSpPr/>
          <p:nvPr/>
        </p:nvSpPr>
        <p:spPr>
          <a:xfrm>
            <a:off x="6888480" y="1462278"/>
            <a:ext cx="1181100" cy="419100"/>
          </a:xfrm>
          <a:custGeom>
            <a:avLst/>
            <a:gdLst/>
            <a:ahLst/>
            <a:cxnLst/>
            <a:rect l="l" t="t" r="r" b="b"/>
            <a:pathLst>
              <a:path w="1181100" h="419100">
                <a:moveTo>
                  <a:pt x="0" y="0"/>
                </a:moveTo>
                <a:lnTo>
                  <a:pt x="1181100" y="0"/>
                </a:lnTo>
                <a:lnTo>
                  <a:pt x="1181100" y="419100"/>
                </a:lnTo>
                <a:lnTo>
                  <a:pt x="0" y="419100"/>
                </a:lnTo>
                <a:lnTo>
                  <a:pt x="0" y="0"/>
                </a:lnTo>
                <a:close/>
              </a:path>
            </a:pathLst>
          </a:custGeom>
          <a:blipFill>
            <a:blip r:embed="rId11"/>
            <a:stretch>
              <a:fillRect/>
            </a:stretch>
          </a:blipFill>
        </p:spPr>
        <p:txBody>
          <a:bodyPr/>
          <a:lstStyle/>
          <a:p>
            <a:endParaRPr lang="en-US"/>
          </a:p>
        </p:txBody>
      </p:sp>
      <p:grpSp>
        <p:nvGrpSpPr>
          <p:cNvPr id="11" name="Group 11"/>
          <p:cNvGrpSpPr>
            <a:grpSpLocks noChangeAspect="1"/>
          </p:cNvGrpSpPr>
          <p:nvPr/>
        </p:nvGrpSpPr>
        <p:grpSpPr>
          <a:xfrm>
            <a:off x="1202436" y="886978"/>
            <a:ext cx="3155442" cy="470144"/>
            <a:chOff x="0" y="0"/>
            <a:chExt cx="4207256" cy="626859"/>
          </a:xfrm>
        </p:grpSpPr>
        <p:sp>
          <p:nvSpPr>
            <p:cNvPr id="12" name="Freeform 12"/>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2"/>
              <a:stretch>
                <a:fillRect b="-18"/>
              </a:stretch>
            </a:blipFill>
          </p:spPr>
          <p:txBody>
            <a:bodyPr/>
            <a:lstStyle/>
            <a:p>
              <a:endParaRPr lang="en-US"/>
            </a:p>
          </p:txBody>
        </p:sp>
      </p:grpSp>
      <p:sp>
        <p:nvSpPr>
          <p:cNvPr id="13" name="Freeform 13"/>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3"/>
            <a:stretch>
              <a:fillRect/>
            </a:stretch>
          </a:blipFill>
        </p:spPr>
        <p:txBody>
          <a:bodyPr/>
          <a:lstStyle/>
          <a:p>
            <a:endParaRPr lang="en-US"/>
          </a:p>
        </p:txBody>
      </p:sp>
      <p:grpSp>
        <p:nvGrpSpPr>
          <p:cNvPr id="14" name="Group 14"/>
          <p:cNvGrpSpPr>
            <a:grpSpLocks noChangeAspect="1"/>
          </p:cNvGrpSpPr>
          <p:nvPr/>
        </p:nvGrpSpPr>
        <p:grpSpPr>
          <a:xfrm>
            <a:off x="733044" y="731520"/>
            <a:ext cx="721614" cy="721614"/>
            <a:chOff x="0" y="0"/>
            <a:chExt cx="962152" cy="962152"/>
          </a:xfrm>
        </p:grpSpPr>
        <p:sp>
          <p:nvSpPr>
            <p:cNvPr id="15" name="Freeform 15"/>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4"/>
              <a:stretch>
                <a:fillRect/>
              </a:stretch>
            </a:blipFill>
          </p:spPr>
          <p:txBody>
            <a:bodyPr/>
            <a:lstStyle/>
            <a:p>
              <a:endParaRPr lang="en-US"/>
            </a:p>
          </p:txBody>
        </p:sp>
      </p:grpSp>
      <p:sp>
        <p:nvSpPr>
          <p:cNvPr id="16" name="Freeform 16"/>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833248" y="4976470"/>
            <a:ext cx="2876550" cy="1695450"/>
          </a:xfrm>
          <a:custGeom>
            <a:avLst/>
            <a:gdLst/>
            <a:ahLst/>
            <a:cxnLst/>
            <a:rect l="l" t="t" r="r" b="b"/>
            <a:pathLst>
              <a:path w="2876550" h="1695450">
                <a:moveTo>
                  <a:pt x="0" y="0"/>
                </a:moveTo>
                <a:lnTo>
                  <a:pt x="2876550" y="0"/>
                </a:lnTo>
                <a:lnTo>
                  <a:pt x="2876550" y="1695450"/>
                </a:lnTo>
                <a:lnTo>
                  <a:pt x="0" y="16954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59200" y="4976432"/>
            <a:ext cx="2895600" cy="1690240"/>
          </a:xfrm>
          <a:custGeom>
            <a:avLst/>
            <a:gdLst/>
            <a:ahLst/>
            <a:cxnLst/>
            <a:rect l="l" t="t" r="r" b="b"/>
            <a:pathLst>
              <a:path w="2895600" h="1690240">
                <a:moveTo>
                  <a:pt x="0" y="0"/>
                </a:moveTo>
                <a:lnTo>
                  <a:pt x="2895600" y="0"/>
                </a:lnTo>
                <a:lnTo>
                  <a:pt x="2895600" y="1690239"/>
                </a:lnTo>
                <a:lnTo>
                  <a:pt x="0" y="1690239"/>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703826" y="5580640"/>
            <a:ext cx="563975" cy="481879"/>
          </a:xfrm>
          <a:custGeom>
            <a:avLst/>
            <a:gdLst/>
            <a:ahLst/>
            <a:cxnLst/>
            <a:rect l="l" t="t" r="r" b="b"/>
            <a:pathLst>
              <a:path w="563975" h="481879">
                <a:moveTo>
                  <a:pt x="0" y="0"/>
                </a:moveTo>
                <a:lnTo>
                  <a:pt x="563975" y="0"/>
                </a:lnTo>
                <a:lnTo>
                  <a:pt x="563975" y="481880"/>
                </a:lnTo>
                <a:lnTo>
                  <a:pt x="0" y="4818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833248" y="4341876"/>
            <a:ext cx="5657850" cy="561975"/>
          </a:xfrm>
          <a:custGeom>
            <a:avLst/>
            <a:gdLst/>
            <a:ahLst/>
            <a:cxnLst/>
            <a:rect l="l" t="t" r="r" b="b"/>
            <a:pathLst>
              <a:path w="5657850" h="561975">
                <a:moveTo>
                  <a:pt x="0" y="0"/>
                </a:moveTo>
                <a:lnTo>
                  <a:pt x="5657850" y="0"/>
                </a:lnTo>
                <a:lnTo>
                  <a:pt x="5657850" y="561975"/>
                </a:lnTo>
                <a:lnTo>
                  <a:pt x="0" y="561975"/>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24952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–Bài Tập react 01</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17</a:t>
            </a:r>
          </a:p>
        </p:txBody>
      </p:sp>
      <p:sp>
        <p:nvSpPr>
          <p:cNvPr id="20" name="TextBox 20"/>
          <p:cNvSpPr txBox="1"/>
          <p:nvPr/>
        </p:nvSpPr>
        <p:spPr>
          <a:xfrm>
            <a:off x="879958" y="1720110"/>
            <a:ext cx="8294541" cy="2484158"/>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Hãy viết một ứng dụng React </a:t>
            </a:r>
            <a:r>
              <a:rPr lang="en-US" sz="2006" i="1" spc="28">
                <a:solidFill>
                  <a:srgbClr val="8500FF"/>
                </a:solidFill>
                <a:latin typeface="IBM Plex Sans Condensed Italics"/>
                <a:ea typeface="IBM Plex Sans Condensed Italics"/>
                <a:cs typeface="IBM Plex Sans Condensed Italics"/>
                <a:sym typeface="IBM Plex Sans Condensed Italics"/>
              </a:rPr>
              <a:t>hiển thị lời chào dựa trên thời gian </a:t>
            </a:r>
            <a:r>
              <a:rPr lang="en-US" sz="2006" i="1" spc="28">
                <a:solidFill>
                  <a:srgbClr val="000000"/>
                </a:solidFill>
                <a:latin typeface="IBM Plex Sans Condensed Italics"/>
                <a:ea typeface="IBM Plex Sans Condensed Italics"/>
                <a:cs typeface="IBM Plex Sans Condensed Italics"/>
                <a:sym typeface="IBM Plex Sans Condensed Italics"/>
              </a:rPr>
              <a:t>trong ngày.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để quản lý trạng thái của lời chào. Ứng dụng cần: Hiển thị một </a:t>
            </a:r>
            <a:r>
              <a:rPr lang="en-US" sz="2004" i="1" spc="28">
                <a:solidFill>
                  <a:srgbClr val="8500FF"/>
                </a:solidFill>
                <a:latin typeface="IBM Plex Sans Condensed Italics"/>
                <a:ea typeface="IBM Plex Sans Condensed Italics"/>
                <a:cs typeface="IBM Plex Sans Condensed Italics"/>
                <a:sym typeface="IBM Plex Sans Condensed Italics"/>
              </a:rPr>
              <a:t>thông báo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8500FF"/>
                </a:solidFill>
                <a:latin typeface="IBM Plex Sans Condensed Italics"/>
                <a:ea typeface="IBM Plex Sans Condensed Italics"/>
                <a:cs typeface="IBM Plex Sans Condensed Italics"/>
                <a:sym typeface="IBM Plex Sans Condensed Italics"/>
              </a:rPr>
              <a:t>Chào bạn</a:t>
            </a:r>
            <a:r>
              <a:rPr lang="en-US" sz="2004" i="1" spc="28">
                <a:solidFill>
                  <a:srgbClr val="000000"/>
                </a:solidFill>
                <a:latin typeface="IBM Plex Sans Condensed Italics"/>
                <a:ea typeface="IBM Plex Sans Condensed Italics"/>
                <a:cs typeface="IBM Plex Sans Condensed Italics"/>
                <a:sym typeface="IBM Plex Sans Condensed Italics"/>
              </a:rPr>
              <a:t>!". Khi người dùng </a:t>
            </a:r>
            <a:r>
              <a:rPr lang="en-US" sz="2004" i="1" spc="28">
                <a:solidFill>
                  <a:srgbClr val="8500FF"/>
                </a:solidFill>
                <a:latin typeface="IBM Plex Sans Condensed Italics"/>
                <a:ea typeface="IBM Plex Sans Condensed Italics"/>
                <a:cs typeface="IBM Plex Sans Condensed Italics"/>
                <a:sym typeface="IBM Plex Sans Condensed Italics"/>
              </a:rPr>
              <a:t>nhấn</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nút "Cập nhật lời chào", lời chào sẽ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sáng!"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sáng (</a:t>
            </a:r>
            <a:r>
              <a:rPr lang="en-US" sz="2004" i="1" spc="28">
                <a:solidFill>
                  <a:srgbClr val="8500FF"/>
                </a:solidFill>
                <a:latin typeface="IBM Plex Sans Condensed Italics"/>
                <a:ea typeface="IBM Plex Sans Condensed Italics"/>
                <a:cs typeface="IBM Plex Sans Condensed Italics"/>
                <a:sym typeface="IBM Plex Sans Condensed Italics"/>
              </a:rPr>
              <a:t>5h -12h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chiều!"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chiều (</a:t>
            </a:r>
            <a:r>
              <a:rPr lang="en-US" sz="2004" i="1" spc="28">
                <a:solidFill>
                  <a:srgbClr val="8500FF"/>
                </a:solidFill>
                <a:latin typeface="IBM Plex Sans Condensed Italics"/>
                <a:ea typeface="IBM Plex Sans Condensed Italics"/>
                <a:cs typeface="IBM Plex Sans Condensed Italics"/>
                <a:sym typeface="IBM Plex Sans Condensed Italics"/>
              </a:rPr>
              <a:t>12h -18h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tối!"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tối (</a:t>
            </a:r>
            <a:r>
              <a:rPr lang="en-US" sz="2004" i="1" spc="28">
                <a:solidFill>
                  <a:srgbClr val="8500FF"/>
                </a:solidFill>
                <a:latin typeface="IBM Plex Sans Condensed Italics"/>
                <a:ea typeface="IBM Plex Sans Condensed Italics"/>
                <a:cs typeface="IBM Plex Sans Condensed Italics"/>
                <a:sym typeface="IBM Plex Sans Condensed Italics"/>
              </a:rPr>
              <a:t>sau 18h</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4486275" cy="533400"/>
          </a:xfrm>
          <a:custGeom>
            <a:avLst/>
            <a:gdLst/>
            <a:ahLst/>
            <a:cxnLst/>
            <a:rect l="l" t="t" r="r" b="b"/>
            <a:pathLst>
              <a:path w="4486275" h="533400">
                <a:moveTo>
                  <a:pt x="0" y="0"/>
                </a:moveTo>
                <a:lnTo>
                  <a:pt x="4486275" y="0"/>
                </a:lnTo>
                <a:lnTo>
                  <a:pt x="4486275" y="533400"/>
                </a:lnTo>
                <a:lnTo>
                  <a:pt x="0" y="5334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2815209"/>
            <a:ext cx="7543800" cy="514350"/>
          </a:xfrm>
          <a:custGeom>
            <a:avLst/>
            <a:gdLst/>
            <a:ahLst/>
            <a:cxnLst/>
            <a:rect l="l" t="t" r="r" b="b"/>
            <a:pathLst>
              <a:path w="7543800" h="514350">
                <a:moveTo>
                  <a:pt x="0" y="0"/>
                </a:moveTo>
                <a:lnTo>
                  <a:pt x="7543800" y="0"/>
                </a:lnTo>
                <a:lnTo>
                  <a:pt x="7543800" y="514350"/>
                </a:lnTo>
                <a:lnTo>
                  <a:pt x="0" y="5143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84732" y="3602384"/>
            <a:ext cx="5048250" cy="2543175"/>
          </a:xfrm>
          <a:custGeom>
            <a:avLst/>
            <a:gdLst/>
            <a:ahLst/>
            <a:cxnLst/>
            <a:rect l="l" t="t" r="r" b="b"/>
            <a:pathLst>
              <a:path w="5048250" h="2543175">
                <a:moveTo>
                  <a:pt x="0" y="0"/>
                </a:moveTo>
                <a:lnTo>
                  <a:pt x="5048250" y="0"/>
                </a:lnTo>
                <a:lnTo>
                  <a:pt x="5048250" y="2543175"/>
                </a:lnTo>
                <a:lnTo>
                  <a:pt x="0" y="25431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056121" y="3493589"/>
            <a:ext cx="3980050" cy="3179702"/>
          </a:xfrm>
          <a:custGeom>
            <a:avLst/>
            <a:gdLst/>
            <a:ahLst/>
            <a:cxnLst/>
            <a:rect l="l" t="t" r="r" b="b"/>
            <a:pathLst>
              <a:path w="3980050" h="3179702">
                <a:moveTo>
                  <a:pt x="0" y="0"/>
                </a:moveTo>
                <a:lnTo>
                  <a:pt x="3980050" y="0"/>
                </a:lnTo>
                <a:lnTo>
                  <a:pt x="3980050" y="3179702"/>
                </a:lnTo>
                <a:lnTo>
                  <a:pt x="0" y="3179702"/>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05884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Display Real Dynamic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18</a:t>
            </a:r>
          </a:p>
        </p:txBody>
      </p:sp>
      <p:sp>
        <p:nvSpPr>
          <p:cNvPr id="20" name="TextBox 20"/>
          <p:cNvSpPr txBox="1"/>
          <p:nvPr/>
        </p:nvSpPr>
        <p:spPr>
          <a:xfrm>
            <a:off x="1083259" y="1567158"/>
            <a:ext cx="876646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này chúng ta sẽ hiển thị dữ liệu thực tế hơn 1 chút so với ví dụ trước đó</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044673" y="3096663"/>
            <a:ext cx="5086350" cy="2610231"/>
          </a:xfrm>
          <a:custGeom>
            <a:avLst/>
            <a:gdLst/>
            <a:ahLst/>
            <a:cxnLst/>
            <a:rect l="l" t="t" r="r" b="b"/>
            <a:pathLst>
              <a:path w="5086350" h="2610231">
                <a:moveTo>
                  <a:pt x="0" y="0"/>
                </a:moveTo>
                <a:lnTo>
                  <a:pt x="5086350" y="0"/>
                </a:lnTo>
                <a:lnTo>
                  <a:pt x="5086350" y="2610231"/>
                </a:lnTo>
                <a:lnTo>
                  <a:pt x="0" y="261023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397628" y="3115885"/>
            <a:ext cx="5336162" cy="2610231"/>
          </a:xfrm>
          <a:custGeom>
            <a:avLst/>
            <a:gdLst/>
            <a:ahLst/>
            <a:cxnLst/>
            <a:rect l="l" t="t" r="r" b="b"/>
            <a:pathLst>
              <a:path w="5336162" h="2610231">
                <a:moveTo>
                  <a:pt x="0" y="0"/>
                </a:moveTo>
                <a:lnTo>
                  <a:pt x="5336162" y="0"/>
                </a:lnTo>
                <a:lnTo>
                  <a:pt x="5336162" y="2610231"/>
                </a:lnTo>
                <a:lnTo>
                  <a:pt x="0" y="2610231"/>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
        <p:nvSpPr>
          <p:cNvPr id="19" name="TextBox 19"/>
          <p:cNvSpPr txBox="1"/>
          <p:nvPr/>
        </p:nvSpPr>
        <p:spPr>
          <a:xfrm>
            <a:off x="1083259" y="1567158"/>
            <a:ext cx="997062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Đôi khi ta muốn khi người dùng chưa lựa chọn, sẽ có 1 thông tin mặc định nào đó ví dụ đơn giản : </a:t>
            </a:r>
            <a:r>
              <a:rPr lang="en-US" sz="2006" i="1" spc="28">
                <a:solidFill>
                  <a:srgbClr val="8500FF"/>
                </a:solidFill>
                <a:latin typeface="IBM Plex Sans Condensed Italics"/>
                <a:ea typeface="IBM Plex Sans Condensed Italics"/>
                <a:cs typeface="IBM Plex Sans Condensed Italics"/>
                <a:sym typeface="IBM Plex Sans Condensed Italics"/>
              </a:rPr>
              <a:t>Vui lòng click vào nút để lựa chọn 1 chủ đề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44673" y="3019082"/>
            <a:ext cx="8486775" cy="3143250"/>
          </a:xfrm>
          <a:custGeom>
            <a:avLst/>
            <a:gdLst/>
            <a:ahLst/>
            <a:cxnLst/>
            <a:rect l="l" t="t" r="r" b="b"/>
            <a:pathLst>
              <a:path w="8486775" h="3143250">
                <a:moveTo>
                  <a:pt x="0" y="0"/>
                </a:moveTo>
                <a:lnTo>
                  <a:pt x="8486775" y="0"/>
                </a:lnTo>
                <a:lnTo>
                  <a:pt x="8486775" y="3143250"/>
                </a:lnTo>
                <a:lnTo>
                  <a:pt x="0" y="3143250"/>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871722" cy="470144"/>
            <a:chOff x="0" y="0"/>
            <a:chExt cx="5162296" cy="626859"/>
          </a:xfrm>
        </p:grpSpPr>
        <p:sp>
          <p:nvSpPr>
            <p:cNvPr id="9" name="Freeform 9"/>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5596"/>
            <a:ext cx="4871361" cy="6531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2: </a:t>
            </a:r>
            <a:r>
              <a:rPr lang="en-US" sz="2006" i="1" spc="28">
                <a:solidFill>
                  <a:srgbClr val="8500FF"/>
                </a:solidFill>
                <a:latin typeface="IBM Plex Sans Condensed Italics"/>
                <a:ea typeface="IBM Plex Sans Condensed Italics"/>
                <a:cs typeface="IBM Plex Sans Condensed Italics"/>
                <a:sym typeface="IBM Plex Sans Condensed Italics"/>
              </a:rPr>
              <a:t>Dùng toán tử AND -&amp;&amp; Cấu trúc này có vẻ dễ đọc hơn toán tử 3 ngôi </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092195"/>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36577" y="2599249"/>
            <a:ext cx="7374131" cy="3059173"/>
          </a:xfrm>
          <a:custGeom>
            <a:avLst/>
            <a:gdLst/>
            <a:ahLst/>
            <a:cxnLst/>
            <a:rect l="l" t="t" r="r" b="b"/>
            <a:pathLst>
              <a:path w="7374131" h="3059173">
                <a:moveTo>
                  <a:pt x="0" y="0"/>
                </a:moveTo>
                <a:lnTo>
                  <a:pt x="7374131" y="0"/>
                </a:lnTo>
                <a:lnTo>
                  <a:pt x="7374131" y="3059173"/>
                </a:lnTo>
                <a:lnTo>
                  <a:pt x="0" y="3059173"/>
                </a:lnTo>
                <a:lnTo>
                  <a:pt x="0" y="0"/>
                </a:lnTo>
                <a:close/>
              </a:path>
            </a:pathLst>
          </a:custGeom>
          <a:blipFill>
            <a:blip r:embed="rId8"/>
            <a:stretch>
              <a:fillRect/>
            </a:stretch>
          </a:blipFill>
        </p:spPr>
        <p:txBody>
          <a:bodyPr/>
          <a:lstStyle/>
          <a:p>
            <a:endParaRPr lang="en-US"/>
          </a:p>
        </p:txBody>
      </p:sp>
      <p:sp>
        <p:nvSpPr>
          <p:cNvPr id="8" name="Freeform 8"/>
          <p:cNvSpPr/>
          <p:nvPr/>
        </p:nvSpPr>
        <p:spPr>
          <a:xfrm>
            <a:off x="1047750" y="5723944"/>
            <a:ext cx="5048250" cy="733425"/>
          </a:xfrm>
          <a:custGeom>
            <a:avLst/>
            <a:gdLst/>
            <a:ahLst/>
            <a:cxnLst/>
            <a:rect l="l" t="t" r="r" b="b"/>
            <a:pathLst>
              <a:path w="5048250" h="733425">
                <a:moveTo>
                  <a:pt x="0" y="0"/>
                </a:moveTo>
                <a:lnTo>
                  <a:pt x="5048250" y="0"/>
                </a:lnTo>
                <a:lnTo>
                  <a:pt x="5048250" y="733425"/>
                </a:lnTo>
                <a:lnTo>
                  <a:pt x="0" y="73342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871722" cy="470144"/>
            <a:chOff x="0" y="0"/>
            <a:chExt cx="5162296" cy="626859"/>
          </a:xfrm>
        </p:grpSpPr>
        <p:sp>
          <p:nvSpPr>
            <p:cNvPr id="10" name="Freeform 10"/>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5596"/>
            <a:ext cx="6787048"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3: </a:t>
            </a:r>
            <a:r>
              <a:rPr lang="en-US" sz="2006" i="1" spc="28">
                <a:solidFill>
                  <a:srgbClr val="8500FF"/>
                </a:solidFill>
                <a:latin typeface="IBM Plex Sans Condensed Italics"/>
                <a:ea typeface="IBM Plex Sans Condensed Italics"/>
                <a:cs typeface="IBM Plex Sans Condensed Italics"/>
                <a:sym typeface="IBM Plex Sans Condensed Italics"/>
              </a:rPr>
              <a:t>Khai báo biến riêng biệt –giúp cho mã jsx clean hơn ! </a:t>
            </a:r>
          </a:p>
        </p:txBody>
      </p:sp>
      <p:sp>
        <p:nvSpPr>
          <p:cNvPr id="18" name="TextBox 18"/>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7256</Words>
  <Application>Microsoft Office PowerPoint</Application>
  <PresentationFormat>Widescreen</PresentationFormat>
  <Paragraphs>990</Paragraphs>
  <Slides>186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186</vt:i4>
      </vt:variant>
    </vt:vector>
  </HeadingPairs>
  <TitlesOfParts>
    <vt:vector size="199" baseType="lpstr">
      <vt:lpstr>Calibri (MS) Bold</vt:lpstr>
      <vt:lpstr>Courier New OS</vt:lpstr>
      <vt:lpstr>IBM Plex Sans Condensed Italics</vt:lpstr>
      <vt:lpstr>IBM Plex Sans</vt:lpstr>
      <vt:lpstr>Calibri (MS)</vt:lpstr>
      <vt:lpstr>Arial Bold</vt:lpstr>
      <vt:lpstr>Consolas Bold</vt:lpstr>
      <vt:lpstr>Calibri (MS) Bold Italics</vt:lpstr>
      <vt:lpstr>Calibri</vt:lpstr>
      <vt:lpstr>Calibri (MS) Italics</vt:lpstr>
      <vt:lpstr>Arial</vt:lpstr>
      <vt:lpstr>IBM Plex Sans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0..slide-bai-giang-react-tuhoc.cc 1-17.7 .pdf</dc:title>
  <cp:lastModifiedBy>Duong Khoi Minh</cp:lastModifiedBy>
  <cp:revision>3</cp:revision>
  <dcterms:created xsi:type="dcterms:W3CDTF">2006-08-16T00:00:00Z</dcterms:created>
  <dcterms:modified xsi:type="dcterms:W3CDTF">2025-05-27T01:51:04Z</dcterms:modified>
  <dc:identifier>DAGogx1JFlw</dc:identifier>
</cp:coreProperties>
</file>